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b="def" i="def"/>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3" name="Line"/>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Line"/>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5" name="Line"/>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6" name="Lorem Ipsum Dolor"/>
          <p:cNvSpPr txBox="1"/>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a:lvl1pPr>
          </a:lstStyle>
          <a:p>
            <a:pPr/>
            <a:r>
              <a:t>Lorem Ipsum Dolor</a:t>
            </a:r>
          </a:p>
        </p:txBody>
      </p:sp>
      <p:sp>
        <p:nvSpPr>
          <p:cNvPr id="17" name="Title Text"/>
          <p:cNvSpPr txBox="1"/>
          <p:nvPr>
            <p:ph type="title"/>
          </p:nvPr>
        </p:nvSpPr>
        <p:spPr>
          <a:xfrm>
            <a:off x="508000" y="4140200"/>
            <a:ext cx="7200900" cy="2413000"/>
          </a:xfrm>
          <a:prstGeom prst="rect">
            <a:avLst/>
          </a:prstGeom>
        </p:spPr>
        <p:txBody>
          <a:bodyPr anchor="t"/>
          <a:lstStyle>
            <a:lvl1pPr algn="l">
              <a:defRPr>
                <a:solidFill>
                  <a:schemeClr val="accent1">
                    <a:hueOff val="369196"/>
                    <a:satOff val="13972"/>
                    <a:lumOff val="-24493"/>
                  </a:schemeClr>
                </a:solidFill>
                <a:latin typeface="UC Berkeley OS"/>
                <a:ea typeface="UC Berkeley OS"/>
                <a:cs typeface="UC Berkeley OS"/>
                <a:sym typeface="UC Berkeley OS"/>
              </a:defRPr>
            </a:lvl1pPr>
          </a:lstStyle>
          <a:p>
            <a:pPr/>
            <a:r>
              <a:t>Title Text</a:t>
            </a:r>
          </a:p>
        </p:txBody>
      </p:sp>
      <p:sp>
        <p:nvSpPr>
          <p:cNvPr id="18" name="Body Level One…"/>
          <p:cNvSpPr txBox="1"/>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0">
              <a:spcBef>
                <a:spcPts val="0"/>
              </a:spcBef>
              <a:buClrTx/>
              <a:buSzTx/>
              <a:buFontTx/>
              <a:buNone/>
              <a:defRPr sz="2400"/>
            </a:lvl2pPr>
            <a:lvl3pPr marL="0" indent="0">
              <a:spcBef>
                <a:spcPts val="0"/>
              </a:spcBef>
              <a:buClrTx/>
              <a:buSzTx/>
              <a:buFontTx/>
              <a:buNone/>
              <a:defRPr sz="2400"/>
            </a:lvl3pPr>
            <a:lvl4pPr marL="0" indent="0">
              <a:spcBef>
                <a:spcPts val="0"/>
              </a:spcBef>
              <a:buClrTx/>
              <a:buSzTx/>
              <a:buFontTx/>
              <a:buNone/>
              <a:defRPr sz="2400"/>
            </a:lvl4pPr>
            <a:lvl5pPr marL="0" indent="0">
              <a:spcBef>
                <a:spcPts val="0"/>
              </a:spcBef>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pic>
        <p:nvPicPr>
          <p:cNvPr id="19" name="berkeleyischool-logo-alternate-fullcolor-lg.png" descr="berkeleyischool-logo-alternate-fullcolor-lg.png"/>
          <p:cNvPicPr>
            <a:picLocks noChangeAspect="1"/>
          </p:cNvPicPr>
          <p:nvPr/>
        </p:nvPicPr>
        <p:blipFill>
          <a:blip r:embed="rId2">
            <a:extLst/>
          </a:blip>
          <a:stretch>
            <a:fillRect/>
          </a:stretch>
        </p:blipFill>
        <p:spPr>
          <a:xfrm>
            <a:off x="10672536" y="635000"/>
            <a:ext cx="1854927" cy="635313"/>
          </a:xfrm>
          <a:prstGeom prst="rect">
            <a:avLst/>
          </a:prstGeom>
          <a:ln w="12700">
            <a:miter lim="400000"/>
          </a:ln>
        </p:spPr>
      </p:pic>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11" name="–Johnny Appleseed"/>
          <p:cNvSpPr txBox="1"/>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i="1" sz="3000">
                <a:solidFill>
                  <a:srgbClr val="414141"/>
                </a:solidFill>
                <a:latin typeface="Palatino"/>
                <a:ea typeface="Palatino"/>
                <a:cs typeface="Palatino"/>
                <a:sym typeface="Palatino"/>
              </a:defRPr>
            </a:lvl1pPr>
          </a:lstStyle>
          <a:p>
            <a:pPr/>
            <a:r>
              <a:t>–Johnny Appleseed</a:t>
            </a:r>
          </a:p>
        </p:txBody>
      </p:sp>
      <p:sp>
        <p:nvSpPr>
          <p:cNvPr id="112" name="“Type a quote here.”"/>
          <p:cNvSpPr txBox="1"/>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defRPr>
                <a:solidFill>
                  <a:srgbClr val="414141"/>
                </a:solidFill>
                <a:latin typeface="Palatino"/>
                <a:ea typeface="Palatino"/>
                <a:cs typeface="Palatino"/>
                <a:sym typeface="Palatino"/>
              </a:defRPr>
            </a:lvl1pPr>
          </a:lstStyle>
          <a:p>
            <a:pPr/>
            <a:r>
              <a:t>“Type a quote here.”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20" name="Image"/>
          <p:cNvSpPr/>
          <p:nvPr>
            <p:ph type="pic" idx="13"/>
          </p:nvPr>
        </p:nvSpPr>
        <p:spPr>
          <a:xfrm>
            <a:off x="-901700" y="-127000"/>
            <a:ext cx="14211300" cy="9997255"/>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7"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8"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9"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0"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1" name="Lorem Ipsum Dolor"/>
          <p:cNvSpPr txBox="1"/>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i="1" sz="2400">
                <a:solidFill>
                  <a:srgbClr val="414141"/>
                </a:solidFill>
                <a:latin typeface="Palatino"/>
                <a:ea typeface="Palatino"/>
                <a:cs typeface="Palatino"/>
                <a:sym typeface="Palatino"/>
              </a:defRPr>
            </a:lvl1pPr>
          </a:lstStyle>
          <a:p>
            <a:pPr/>
            <a:r>
              <a:t>Lorem Ipsum Dolor</a:t>
            </a:r>
          </a:p>
        </p:txBody>
      </p:sp>
      <p:sp>
        <p:nvSpPr>
          <p:cNvPr id="32" name="Image"/>
          <p:cNvSpPr/>
          <p:nvPr>
            <p:ph type="pic" idx="14"/>
          </p:nvPr>
        </p:nvSpPr>
        <p:spPr>
          <a:xfrm>
            <a:off x="584200" y="558800"/>
            <a:ext cx="11823700" cy="7086600"/>
          </a:xfrm>
          <a:prstGeom prst="rect">
            <a:avLst/>
          </a:prstGeom>
          <a:ln w="9525">
            <a:round/>
          </a:ln>
        </p:spPr>
        <p:txBody>
          <a:bodyPr lIns="91439" tIns="45719" rIns="91439" bIns="45719" anchor="t">
            <a:noAutofit/>
          </a:bodyPr>
          <a:lstStyle/>
          <a:p>
            <a:pPr/>
          </a:p>
        </p:txBody>
      </p:sp>
      <p:sp>
        <p:nvSpPr>
          <p:cNvPr id="33" name="Title Text"/>
          <p:cNvSpPr txBox="1"/>
          <p:nvPr>
            <p:ph type="title"/>
          </p:nvPr>
        </p:nvSpPr>
        <p:spPr>
          <a:xfrm>
            <a:off x="508000" y="6680200"/>
            <a:ext cx="7200900" cy="2413000"/>
          </a:xfrm>
          <a:prstGeom prst="rect">
            <a:avLst/>
          </a:prstGeom>
        </p:spPr>
        <p:txBody>
          <a:bodyPr/>
          <a:lstStyle>
            <a:lvl1pPr algn="l"/>
          </a:lstStyle>
          <a:p>
            <a:pPr/>
            <a:r>
              <a:t>Title Text</a:t>
            </a:r>
          </a:p>
        </p:txBody>
      </p:sp>
      <p:sp>
        <p:nvSpPr>
          <p:cNvPr id="34" name="Body Level One…"/>
          <p:cNvSpPr txBox="1"/>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solidFill>
                  <a:srgbClr val="414141"/>
                </a:solidFill>
                <a:latin typeface="Palatino"/>
                <a:ea typeface="Palatino"/>
                <a:cs typeface="Palatino"/>
                <a:sym typeface="Palatino"/>
              </a:defRPr>
            </a:lvl1pPr>
            <a:lvl2pPr marL="0" indent="0">
              <a:spcBef>
                <a:spcPts val="0"/>
              </a:spcBef>
              <a:buClrTx/>
              <a:buSzTx/>
              <a:buFontTx/>
              <a:buNone/>
              <a:defRPr sz="2400">
                <a:solidFill>
                  <a:srgbClr val="414141"/>
                </a:solidFill>
                <a:latin typeface="Palatino"/>
                <a:ea typeface="Palatino"/>
                <a:cs typeface="Palatino"/>
                <a:sym typeface="Palatino"/>
              </a:defRPr>
            </a:lvl2pPr>
            <a:lvl3pPr marL="0" indent="0">
              <a:spcBef>
                <a:spcPts val="0"/>
              </a:spcBef>
              <a:buClrTx/>
              <a:buSzTx/>
              <a:buFontTx/>
              <a:buNone/>
              <a:defRPr sz="2400">
                <a:solidFill>
                  <a:srgbClr val="414141"/>
                </a:solidFill>
                <a:latin typeface="Palatino"/>
                <a:ea typeface="Palatino"/>
                <a:cs typeface="Palatino"/>
                <a:sym typeface="Palatino"/>
              </a:defRPr>
            </a:lvl3pPr>
            <a:lvl4pPr marL="0" indent="0">
              <a:spcBef>
                <a:spcPts val="0"/>
              </a:spcBef>
              <a:buClrTx/>
              <a:buSzTx/>
              <a:buFontTx/>
              <a:buNone/>
              <a:defRPr sz="2400">
                <a:solidFill>
                  <a:srgbClr val="414141"/>
                </a:solidFill>
                <a:latin typeface="Palatino"/>
                <a:ea typeface="Palatino"/>
                <a:cs typeface="Palatino"/>
                <a:sym typeface="Palatino"/>
              </a:defRPr>
            </a:lvl4pPr>
            <a:lvl5pPr marL="0" indent="0">
              <a:spcBef>
                <a:spcPts val="0"/>
              </a:spcBef>
              <a:buClrTx/>
              <a:buSzTx/>
              <a:buFontTx/>
              <a:buNone/>
              <a:defRPr sz="2400">
                <a:solidFill>
                  <a:srgbClr val="414141"/>
                </a:solidFill>
                <a:latin typeface="Palatino"/>
                <a:ea typeface="Palatino"/>
                <a:cs typeface="Palatino"/>
                <a:sym typeface="Palatino"/>
              </a:defRPr>
            </a:lvl5p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42" name="Title Text"/>
          <p:cNvSpPr txBox="1"/>
          <p:nvPr>
            <p:ph type="title"/>
          </p:nvPr>
        </p:nvSpPr>
        <p:spPr>
          <a:xfrm>
            <a:off x="508000" y="3670300"/>
            <a:ext cx="11988800" cy="2413000"/>
          </a:xfrm>
          <a:prstGeom prst="rect">
            <a:avLst/>
          </a:prstGeom>
        </p:spPr>
        <p:txBody>
          <a:bodyPr/>
          <a:lstStyle/>
          <a:p>
            <a:pPr/>
            <a:r>
              <a:t>Title Text</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50" name="Line"/>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 name="Line"/>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2" name="Lorem Ipsum Dolor"/>
          <p:cNvSpPr txBox="1"/>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i="1" sz="2400">
                <a:solidFill>
                  <a:srgbClr val="414141"/>
                </a:solidFill>
                <a:latin typeface="Palatino"/>
                <a:ea typeface="Palatino"/>
                <a:cs typeface="Palatino"/>
                <a:sym typeface="Palatino"/>
              </a:defRPr>
            </a:lvl1pPr>
          </a:lstStyle>
          <a:p>
            <a:pPr/>
            <a:r>
              <a:t>Lorem Ipsum Dolor</a:t>
            </a:r>
          </a:p>
        </p:txBody>
      </p:sp>
      <p:sp>
        <p:nvSpPr>
          <p:cNvPr id="53" name="Image"/>
          <p:cNvSpPr/>
          <p:nvPr>
            <p:ph type="pic" sz="half" idx="14"/>
          </p:nvPr>
        </p:nvSpPr>
        <p:spPr>
          <a:xfrm>
            <a:off x="6704698" y="590550"/>
            <a:ext cx="5806884" cy="8509000"/>
          </a:xfrm>
          <a:prstGeom prst="rect">
            <a:avLst/>
          </a:prstGeom>
          <a:ln w="9525">
            <a:round/>
          </a:ln>
        </p:spPr>
        <p:txBody>
          <a:bodyPr lIns="91439" tIns="45719" rIns="91439" bIns="45719" anchor="t">
            <a:noAutofit/>
          </a:bodyPr>
          <a:lstStyle/>
          <a:p>
            <a:pPr/>
          </a:p>
        </p:txBody>
      </p:sp>
      <p:sp>
        <p:nvSpPr>
          <p:cNvPr id="54" name="Title Text"/>
          <p:cNvSpPr txBox="1"/>
          <p:nvPr>
            <p:ph type="title"/>
          </p:nvPr>
        </p:nvSpPr>
        <p:spPr>
          <a:xfrm>
            <a:off x="508000" y="2806700"/>
            <a:ext cx="5676900" cy="2032000"/>
          </a:xfrm>
          <a:prstGeom prst="rect">
            <a:avLst/>
          </a:prstGeom>
        </p:spPr>
        <p:txBody>
          <a:bodyPr/>
          <a:lstStyle>
            <a:lvl1pPr algn="l">
              <a:defRPr sz="5600"/>
            </a:lvl1pPr>
          </a:lstStyle>
          <a:p>
            <a:pPr/>
            <a:r>
              <a:t>Title Text</a:t>
            </a:r>
          </a:p>
        </p:txBody>
      </p:sp>
      <p:sp>
        <p:nvSpPr>
          <p:cNvPr id="55" name="Body Level One…"/>
          <p:cNvSpPr txBox="1"/>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solidFill>
                  <a:srgbClr val="414141"/>
                </a:solidFill>
                <a:latin typeface="Palatino"/>
                <a:ea typeface="Palatino"/>
                <a:cs typeface="Palatino"/>
                <a:sym typeface="Palatino"/>
              </a:defRPr>
            </a:lvl1pPr>
            <a:lvl2pPr marL="0" indent="0">
              <a:spcBef>
                <a:spcPts val="0"/>
              </a:spcBef>
              <a:buClrTx/>
              <a:buSzTx/>
              <a:buFontTx/>
              <a:buNone/>
              <a:defRPr sz="2400">
                <a:solidFill>
                  <a:srgbClr val="414141"/>
                </a:solidFill>
                <a:latin typeface="Palatino"/>
                <a:ea typeface="Palatino"/>
                <a:cs typeface="Palatino"/>
                <a:sym typeface="Palatino"/>
              </a:defRPr>
            </a:lvl2pPr>
            <a:lvl3pPr marL="0" indent="0">
              <a:spcBef>
                <a:spcPts val="0"/>
              </a:spcBef>
              <a:buClrTx/>
              <a:buSzTx/>
              <a:buFontTx/>
              <a:buNone/>
              <a:defRPr sz="2400">
                <a:solidFill>
                  <a:srgbClr val="414141"/>
                </a:solidFill>
                <a:latin typeface="Palatino"/>
                <a:ea typeface="Palatino"/>
                <a:cs typeface="Palatino"/>
                <a:sym typeface="Palatino"/>
              </a:defRPr>
            </a:lvl3pPr>
            <a:lvl4pPr marL="0" indent="0">
              <a:spcBef>
                <a:spcPts val="0"/>
              </a:spcBef>
              <a:buClrTx/>
              <a:buSzTx/>
              <a:buFontTx/>
              <a:buNone/>
              <a:defRPr sz="2400">
                <a:solidFill>
                  <a:srgbClr val="414141"/>
                </a:solidFill>
                <a:latin typeface="Palatino"/>
                <a:ea typeface="Palatino"/>
                <a:cs typeface="Palatino"/>
                <a:sym typeface="Palatino"/>
              </a:defRPr>
            </a:lvl4pPr>
            <a:lvl5pPr marL="0" indent="0">
              <a:spcBef>
                <a:spcPts val="0"/>
              </a:spcBef>
              <a:buClrTx/>
              <a:buSzTx/>
              <a:buFontTx/>
              <a:buNone/>
              <a:defRPr sz="2400">
                <a:solidFill>
                  <a:srgbClr val="414141"/>
                </a:solidFill>
                <a:latin typeface="Palatino"/>
                <a:ea typeface="Palatino"/>
                <a:cs typeface="Palatino"/>
                <a:sym typeface="Palatino"/>
              </a:defRPr>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71"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2" name="Title Text"/>
          <p:cNvSpPr txBox="1"/>
          <p:nvPr>
            <p:ph type="title"/>
          </p:nvPr>
        </p:nvSpPr>
        <p:spPr>
          <a:xfrm>
            <a:off x="524933" y="647700"/>
            <a:ext cx="10050364" cy="1193800"/>
          </a:xfrm>
          <a:prstGeom prst="rect">
            <a:avLst/>
          </a:prstGeom>
        </p:spPr>
        <p:txBody>
          <a:bodyPr/>
          <a:lstStyle>
            <a:lvl1pPr algn="l">
              <a:defRPr i="1" sz="7700">
                <a:solidFill>
                  <a:schemeClr val="accent1">
                    <a:hueOff val="369196"/>
                    <a:satOff val="13972"/>
                    <a:lumOff val="-24493"/>
                  </a:schemeClr>
                </a:solidFill>
                <a:latin typeface="UC Berkeley OS"/>
                <a:ea typeface="UC Berkeley OS"/>
                <a:cs typeface="UC Berkeley OS"/>
                <a:sym typeface="UC Berkeley OS"/>
              </a:defRPr>
            </a:lvl1pPr>
          </a:lstStyle>
          <a:p>
            <a:pPr/>
            <a:r>
              <a:t>Title Text</a:t>
            </a:r>
          </a:p>
        </p:txBody>
      </p:sp>
      <p:sp>
        <p:nvSpPr>
          <p:cNvPr id="73" name="Body Level One…"/>
          <p:cNvSpPr txBox="1"/>
          <p:nvPr>
            <p:ph type="body" idx="1"/>
          </p:nvPr>
        </p:nvSpPr>
        <p:spPr>
          <a:xfrm>
            <a:off x="508000" y="2290233"/>
            <a:ext cx="11988800" cy="6096001"/>
          </a:xfrm>
          <a:prstGeom prst="rect">
            <a:avLst/>
          </a:prstGeom>
        </p:spPr>
        <p:txBody>
          <a:bodyPr anchor="t"/>
          <a:lstStyle>
            <a:lvl1pPr>
              <a:spcBef>
                <a:spcPts val="600"/>
              </a:spcBef>
            </a:lvl1pPr>
            <a:lvl2pPr>
              <a:spcBef>
                <a:spcPts val="600"/>
              </a:spcBef>
            </a:lvl2pPr>
            <a:lvl3pPr>
              <a:spcBef>
                <a:spcPts val="600"/>
              </a:spcBef>
            </a:lvl3pPr>
            <a:lvl4pPr>
              <a:spcBef>
                <a:spcPts val="600"/>
              </a:spcBef>
            </a:lvl4pPr>
            <a:lvl5pPr>
              <a:spcBef>
                <a:spcPts val="600"/>
              </a:spcBef>
            </a:lvl5pPr>
          </a:lstStyle>
          <a:p>
            <a:pPr/>
            <a:r>
              <a:t>Body Level One</a:t>
            </a:r>
          </a:p>
          <a:p>
            <a:pPr lvl="1"/>
            <a:r>
              <a:t>Body Level Two</a:t>
            </a:r>
          </a:p>
          <a:p>
            <a:pPr lvl="2"/>
            <a:r>
              <a:t>Body Level Three</a:t>
            </a:r>
          </a:p>
          <a:p>
            <a:pPr lvl="3"/>
            <a:r>
              <a:t>Body Level Four</a:t>
            </a:r>
          </a:p>
          <a:p>
            <a:pPr lvl="4"/>
            <a:r>
              <a:t>Body Level Five</a:t>
            </a:r>
          </a:p>
        </p:txBody>
      </p:sp>
      <p:pic>
        <p:nvPicPr>
          <p:cNvPr id="74" name="berkeleyischool-logo-alternate-fullcolor-lg.png" descr="berkeleyischool-logo-alternate-fullcolor-lg.png"/>
          <p:cNvPicPr>
            <a:picLocks noChangeAspect="1"/>
          </p:cNvPicPr>
          <p:nvPr/>
        </p:nvPicPr>
        <p:blipFill>
          <a:blip r:embed="rId2">
            <a:extLst/>
          </a:blip>
          <a:stretch>
            <a:fillRect/>
          </a:stretch>
        </p:blipFill>
        <p:spPr>
          <a:xfrm>
            <a:off x="10672536" y="635000"/>
            <a:ext cx="1854927" cy="635313"/>
          </a:xfrm>
          <a:prstGeom prst="rect">
            <a:avLst/>
          </a:prstGeom>
          <a:ln w="12700">
            <a:miter lim="400000"/>
          </a:ln>
        </p:spPr>
      </p:pic>
      <p:sp>
        <p:nvSpPr>
          <p:cNvPr id="75" name="Slide Number"/>
          <p:cNvSpPr txBox="1"/>
          <p:nvPr>
            <p:ph type="sldNum" sz="quarter" idx="2"/>
          </p:nvPr>
        </p:nvSpPr>
        <p:spPr>
          <a:xfrm>
            <a:off x="12673215" y="9258300"/>
            <a:ext cx="320270" cy="381000"/>
          </a:xfrm>
          <a:prstGeom prst="rect">
            <a:avLst/>
          </a:prstGeom>
        </p:spPr>
        <p:txBody>
          <a:bodyPr/>
          <a:lstStyle>
            <a:lvl1pPr>
              <a:defRPr>
                <a:solidFill>
                  <a:srgbClr val="000000"/>
                </a:solidFill>
                <a:latin typeface="UC Berkeley OS"/>
                <a:ea typeface="UC Berkeley OS"/>
                <a:cs typeface="UC Berkeley OS"/>
                <a:sym typeface="UC Berkeley OS"/>
              </a:defRPr>
            </a:lvl1pPr>
          </a:lstStyle>
          <a:p>
            <a:pPr/>
            <a:fld id="{86CB4B4D-7CA3-9044-876B-883B54F8677D}" type="slidenum"/>
          </a:p>
        </p:txBody>
      </p:sp>
      <p:sp>
        <p:nvSpPr>
          <p:cNvPr id="76" name="Line"/>
          <p:cNvSpPr/>
          <p:nvPr/>
        </p:nvSpPr>
        <p:spPr>
          <a:xfrm>
            <a:off x="508000" y="1938866"/>
            <a:ext cx="11997292" cy="1"/>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83" name="Image"/>
          <p:cNvSpPr/>
          <p:nvPr>
            <p:ph type="pic" sz="half" idx="13"/>
          </p:nvPr>
        </p:nvSpPr>
        <p:spPr>
          <a:xfrm>
            <a:off x="6819900" y="1739900"/>
            <a:ext cx="5575300" cy="8169655"/>
          </a:xfrm>
          <a:prstGeom prst="rect">
            <a:avLst/>
          </a:prstGeom>
          <a:ln w="9525">
            <a:round/>
          </a:ln>
        </p:spPr>
        <p:txBody>
          <a:bodyPr lIns="91439" tIns="45719" rIns="91439" bIns="45719" anchor="t">
            <a:noAutofit/>
          </a:bodyPr>
          <a:lstStyle/>
          <a:p>
            <a:pPr/>
          </a:p>
        </p:txBody>
      </p:sp>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half" idx="1"/>
          </p:nvPr>
        </p:nvSpPr>
        <p:spPr>
          <a:xfrm>
            <a:off x="508000" y="2730500"/>
            <a:ext cx="5816600" cy="6350000"/>
          </a:xfrm>
          <a:prstGeom prst="rect">
            <a:avLst/>
          </a:prstGeom>
        </p:spPr>
        <p:txBody>
          <a:bodyPr/>
          <a:lstStyle>
            <a:lvl1pPr marL="393700" indent="-393700">
              <a:spcBef>
                <a:spcPts val="1800"/>
              </a:spcBef>
              <a:buSzPct val="65000"/>
              <a:defRPr sz="3000">
                <a:solidFill>
                  <a:srgbClr val="414141"/>
                </a:solidFill>
                <a:latin typeface="Palatino"/>
                <a:ea typeface="Palatino"/>
                <a:cs typeface="Palatino"/>
                <a:sym typeface="Palatino"/>
              </a:defRPr>
            </a:lvl1pPr>
            <a:lvl2pPr marL="787400" indent="-393700">
              <a:spcBef>
                <a:spcPts val="1800"/>
              </a:spcBef>
              <a:buSzPct val="65000"/>
              <a:defRPr sz="3000">
                <a:solidFill>
                  <a:srgbClr val="414141"/>
                </a:solidFill>
                <a:latin typeface="Palatino"/>
                <a:ea typeface="Palatino"/>
                <a:cs typeface="Palatino"/>
                <a:sym typeface="Palatino"/>
              </a:defRPr>
            </a:lvl2pPr>
            <a:lvl3pPr marL="1181100" indent="-393700">
              <a:spcBef>
                <a:spcPts val="1800"/>
              </a:spcBef>
              <a:buSzPct val="65000"/>
              <a:defRPr sz="3000">
                <a:solidFill>
                  <a:srgbClr val="414141"/>
                </a:solidFill>
                <a:latin typeface="Palatino"/>
                <a:ea typeface="Palatino"/>
                <a:cs typeface="Palatino"/>
                <a:sym typeface="Palatino"/>
              </a:defRPr>
            </a:lvl3pPr>
            <a:lvl4pPr marL="1574800" indent="-393700">
              <a:spcBef>
                <a:spcPts val="1800"/>
              </a:spcBef>
              <a:buSzPct val="65000"/>
              <a:defRPr sz="3000">
                <a:solidFill>
                  <a:srgbClr val="414141"/>
                </a:solidFill>
                <a:latin typeface="Palatino"/>
                <a:ea typeface="Palatino"/>
                <a:cs typeface="Palatino"/>
                <a:sym typeface="Palatino"/>
              </a:defRPr>
            </a:lvl4pPr>
            <a:lvl5pPr marL="1968500" indent="-393700">
              <a:spcBef>
                <a:spcPts val="1800"/>
              </a:spcBef>
              <a:buSzPct val="65000"/>
              <a:defRPr sz="3000">
                <a:solidFill>
                  <a:srgbClr val="414141"/>
                </a:solidFill>
                <a:latin typeface="Palatino"/>
                <a:ea typeface="Palatino"/>
                <a:cs typeface="Palatino"/>
                <a:sym typeface="Palatino"/>
              </a:defRPr>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xfrm>
            <a:off x="508000" y="1270000"/>
            <a:ext cx="11988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01" name="Image"/>
          <p:cNvSpPr/>
          <p:nvPr>
            <p:ph type="pic" sz="half" idx="13"/>
          </p:nvPr>
        </p:nvSpPr>
        <p:spPr>
          <a:xfrm>
            <a:off x="6260986" y="4406900"/>
            <a:ext cx="6697779" cy="4711700"/>
          </a:xfrm>
          <a:prstGeom prst="rect">
            <a:avLst/>
          </a:prstGeom>
          <a:ln w="9525">
            <a:round/>
          </a:ln>
        </p:spPr>
        <p:txBody>
          <a:bodyPr lIns="91439" tIns="45719" rIns="91439" bIns="45719" anchor="t">
            <a:noAutofit/>
          </a:bodyPr>
          <a:lstStyle/>
          <a:p>
            <a:pPr/>
          </a:p>
        </p:txBody>
      </p:sp>
      <p:sp>
        <p:nvSpPr>
          <p:cNvPr id="102" name="Image"/>
          <p:cNvSpPr/>
          <p:nvPr>
            <p:ph type="pic" sz="quarter" idx="14"/>
          </p:nvPr>
        </p:nvSpPr>
        <p:spPr>
          <a:xfrm>
            <a:off x="6680200" y="635000"/>
            <a:ext cx="5829301" cy="3517900"/>
          </a:xfrm>
          <a:prstGeom prst="rect">
            <a:avLst/>
          </a:prstGeom>
          <a:ln w="9525">
            <a:round/>
          </a:ln>
        </p:spPr>
        <p:txBody>
          <a:bodyPr lIns="91439" tIns="45719" rIns="91439" bIns="45719" anchor="t">
            <a:noAutofit/>
          </a:bodyPr>
          <a:lstStyle/>
          <a:p>
            <a:pPr/>
          </a:p>
        </p:txBody>
      </p:sp>
      <p:sp>
        <p:nvSpPr>
          <p:cNvPr id="103" name="Image"/>
          <p:cNvSpPr/>
          <p:nvPr>
            <p:ph type="pic" sz="half" idx="15"/>
          </p:nvPr>
        </p:nvSpPr>
        <p:spPr>
          <a:xfrm>
            <a:off x="482600" y="609600"/>
            <a:ext cx="5728881" cy="8394700"/>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Title Text"/>
          <p:cNvSpPr txBox="1"/>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n-lt"/>
          <a:ea typeface="+mn-ea"/>
          <a:cs typeface="+mn-cs"/>
          <a:sym typeface="Bodoni SvtyTwo ITC TT-Book"/>
        </a:defRPr>
      </a:lvl1pPr>
      <a:lvl2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n-lt"/>
          <a:ea typeface="+mn-ea"/>
          <a:cs typeface="+mn-cs"/>
          <a:sym typeface="Bodoni SvtyTwo ITC TT-Book"/>
        </a:defRPr>
      </a:lvl2pPr>
      <a:lvl3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n-lt"/>
          <a:ea typeface="+mn-ea"/>
          <a:cs typeface="+mn-cs"/>
          <a:sym typeface="Bodoni SvtyTwo ITC TT-Book"/>
        </a:defRPr>
      </a:lvl3pPr>
      <a:lvl4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n-lt"/>
          <a:ea typeface="+mn-ea"/>
          <a:cs typeface="+mn-cs"/>
          <a:sym typeface="Bodoni SvtyTwo ITC TT-Book"/>
        </a:defRPr>
      </a:lvl4pPr>
      <a:lvl5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n-lt"/>
          <a:ea typeface="+mn-ea"/>
          <a:cs typeface="+mn-cs"/>
          <a:sym typeface="Bodoni SvtyTwo ITC TT-Book"/>
        </a:defRPr>
      </a:lvl5pPr>
      <a:lvl6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n-lt"/>
          <a:ea typeface="+mn-ea"/>
          <a:cs typeface="+mn-cs"/>
          <a:sym typeface="Bodoni SvtyTwo ITC TT-Book"/>
        </a:defRPr>
      </a:lvl6pPr>
      <a:lvl7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n-lt"/>
          <a:ea typeface="+mn-ea"/>
          <a:cs typeface="+mn-cs"/>
          <a:sym typeface="Bodoni SvtyTwo ITC TT-Book"/>
        </a:defRPr>
      </a:lvl7pPr>
      <a:lvl8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n-lt"/>
          <a:ea typeface="+mn-ea"/>
          <a:cs typeface="+mn-cs"/>
          <a:sym typeface="Bodoni SvtyTwo ITC TT-Book"/>
        </a:defRPr>
      </a:lvl8pPr>
      <a:lvl9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4.png"/><Relationship Id="rId4" Type="http://schemas.openxmlformats.org/officeDocument/2006/relationships/image" Target="../media/image2.tif"/><Relationship Id="rId5" Type="http://schemas.openxmlformats.org/officeDocument/2006/relationships/image" Target="../media/image3.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 Id="rId3" Type="http://schemas.openxmlformats.org/officeDocument/2006/relationships/hyperlink" Target="http://d3js.org"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qlik.com/us/lp/sem/gartner-magic-quadrant-2018?CampaignID=701D0000001qPl6&amp;ppc_id=Sb4gOGWi&amp;kw=tableau&amp;utm_content=sSb4gOGWi_pcrid_311544384861_pmt_p_pkw_tableau_pdv_c_mslid__pgrid_42920729017_ptaid_kwd-296370881744&amp;utm_source=google&amp;utm_medium=cpc&amp;utm_campaign=US+Top+Competitors+Search%3EGeneral&amp;utm_term=tableau&amp;gclid=EAIaIQobChMI6qbQ-PXy3gIVTsDICh0LCAPzEAAYAiAAEgKMZvD_BwE" TargetMode="External"/><Relationship Id="rId3" Type="http://schemas.openxmlformats.org/officeDocument/2006/relationships/hyperlink" Target="https://medium.com/activewizards-machine-learning-company/a-comparative-analysis-of-top-6-bi-and-data-visualization-tools-in-2018-658490665973" TargetMode="External"/><Relationship Id="rId4" Type="http://schemas.openxmlformats.org/officeDocument/2006/relationships/hyperlink" Target="https://www.tableau.com/trial/data-visualization"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hyperlink" Target="https://docs.google.com/spreadsheets/d/1PYz286UPN0sCRsRII5YEGwU5b0w6dZpDEuhjrSwef7M/edit#gid=0"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jakevdp.github.io/PythonDataScienceHandbook/04.14-visualization-with-seaborn.html" TargetMode="External"/><Relationship Id="rId3" Type="http://schemas.openxmlformats.org/officeDocument/2006/relationships/hyperlink" Target="https://jovianlin.io/data-visualization-seaborn-part-1/"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matplotlib.org/" TargetMode="External"/><Relationship Id="rId3" Type="http://schemas.openxmlformats.org/officeDocument/2006/relationships/hyperlink" Target="http://seaborn.pydata.org/" TargetMode="External"/><Relationship Id="rId4" Type="http://schemas.openxmlformats.org/officeDocument/2006/relationships/hyperlink" Target="http://ggplot.yhathq.com/" TargetMode="External"/><Relationship Id="rId5" Type="http://schemas.openxmlformats.org/officeDocument/2006/relationships/hyperlink" Target="https://bokeh.pydata.org/en/latest/" TargetMode="External"/><Relationship Id="rId6" Type="http://schemas.openxmlformats.org/officeDocument/2006/relationships/hyperlink" Target="http://pygal.org/en/stable/" TargetMode="External"/><Relationship Id="rId7" Type="http://schemas.openxmlformats.org/officeDocument/2006/relationships/hyperlink" Target="https://github.com/andrea-cuttone/geoplotlib/wiki/User-Guide" TargetMode="External"/><Relationship Id="rId8" Type="http://schemas.openxmlformats.org/officeDocument/2006/relationships/hyperlink" Target="http://www.gleamviz.org/" TargetMode="External"/><Relationship Id="rId9" Type="http://schemas.openxmlformats.org/officeDocument/2006/relationships/hyperlink" Target="https://github.com/ResidentMario/missingno" TargetMode="External"/><Relationship Id="rId10" Type="http://schemas.openxmlformats.org/officeDocument/2006/relationships/hyperlink" Target="https://pypi.org/project/leather/" TargetMode="External"/><Relationship Id="rId11" Type="http://schemas.openxmlformats.org/officeDocument/2006/relationships/hyperlink" Target="https://basemaptutorial.readthedocs.io/en/latest/" TargetMode="External"/><Relationship Id="rId12" Type="http://schemas.openxmlformats.org/officeDocument/2006/relationships/hyperlink" Target="https://pillow.readthedocs.io/en/stable/installation.html" TargetMode="External"/><Relationship Id="rId13" Type="http://schemas.openxmlformats.org/officeDocument/2006/relationships/hyperlink" Target="https://d3js.org/"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Module 12"/>
          <p:cNvSpPr txBox="1"/>
          <p:nvPr>
            <p:ph type="body" idx="13"/>
          </p:nvPr>
        </p:nvSpPr>
        <p:spPr>
          <a:prstGeom prst="rect">
            <a:avLst/>
          </a:prstGeom>
        </p:spPr>
        <p:txBody>
          <a:bodyPr/>
          <a:lstStyle/>
          <a:p>
            <a:pPr/>
            <a:r>
              <a:t>Module 12</a:t>
            </a:r>
          </a:p>
        </p:txBody>
      </p:sp>
      <p:sp>
        <p:nvSpPr>
          <p:cNvPr id="138" name="Plotting &amp; Data Visualization"/>
          <p:cNvSpPr txBox="1"/>
          <p:nvPr>
            <p:ph type="ctrTitle"/>
          </p:nvPr>
        </p:nvSpPr>
        <p:spPr>
          <a:xfrm>
            <a:off x="508000" y="4140200"/>
            <a:ext cx="7200900" cy="3400161"/>
          </a:xfrm>
          <a:prstGeom prst="rect">
            <a:avLst/>
          </a:prstGeom>
        </p:spPr>
        <p:txBody>
          <a:bodyPr/>
          <a:lstStyle/>
          <a:p>
            <a:pPr/>
            <a:r>
              <a:t>Plotting &amp; Data Visualization</a:t>
            </a:r>
          </a:p>
        </p:txBody>
      </p:sp>
      <p:sp>
        <p:nvSpPr>
          <p:cNvPr id="139" name="Programming for Data Science"/>
          <p:cNvSpPr txBox="1"/>
          <p:nvPr>
            <p:ph type="subTitle" sz="quarter" idx="1"/>
          </p:nvPr>
        </p:nvSpPr>
        <p:spPr>
          <a:xfrm>
            <a:off x="8279705" y="4326466"/>
            <a:ext cx="4241801" cy="1922199"/>
          </a:xfrm>
          <a:prstGeom prst="rect">
            <a:avLst/>
          </a:prstGeom>
        </p:spPr>
        <p:txBody>
          <a:bodyPr anchor="t"/>
          <a:lstStyle/>
          <a:p>
            <a:pPr/>
            <a:r>
              <a:t>Programming for Data Science</a:t>
            </a:r>
          </a:p>
        </p:txBody>
      </p:sp>
      <p:sp>
        <p:nvSpPr>
          <p:cNvPr id="140" name="Slide Number"/>
          <p:cNvSpPr txBox="1"/>
          <p:nvPr>
            <p:ph type="sldNum" sz="quarter" idx="4294967295"/>
          </p:nvPr>
        </p:nvSpPr>
        <p:spPr>
          <a:xfrm>
            <a:off x="6381749" y="92583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March 12, 2020 [gb]"/>
          <p:cNvSpPr txBox="1"/>
          <p:nvPr/>
        </p:nvSpPr>
        <p:spPr>
          <a:xfrm>
            <a:off x="8169583" y="9302750"/>
            <a:ext cx="1881100"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atin typeface="Ernestine Pro"/>
                <a:ea typeface="Ernestine Pro"/>
                <a:cs typeface="Ernestine Pro"/>
                <a:sym typeface="Ernestine Pro"/>
              </a:defRPr>
            </a:lvl1pPr>
          </a:lstStyle>
          <a:p>
            <a:pPr/>
            <a:r>
              <a:t>March 12, 2020 [gb]</a:t>
            </a:r>
          </a:p>
        </p:txBody>
      </p:sp>
      <p:grpSp>
        <p:nvGrpSpPr>
          <p:cNvPr id="144" name="Image"/>
          <p:cNvGrpSpPr/>
          <p:nvPr/>
        </p:nvGrpSpPr>
        <p:grpSpPr>
          <a:xfrm>
            <a:off x="7073900" y="6015641"/>
            <a:ext cx="4514611" cy="3012133"/>
            <a:chOff x="0" y="0"/>
            <a:chExt cx="4514610" cy="3012132"/>
          </a:xfrm>
        </p:grpSpPr>
        <p:pic>
          <p:nvPicPr>
            <p:cNvPr id="142" name="Image" descr="Image"/>
            <p:cNvPicPr>
              <a:picLocks noChangeAspect="1"/>
            </p:cNvPicPr>
            <p:nvPr/>
          </p:nvPicPr>
          <p:blipFill>
            <a:blip r:embed="rId2">
              <a:extLst/>
            </a:blip>
            <a:stretch>
              <a:fillRect/>
            </a:stretch>
          </p:blipFill>
          <p:spPr>
            <a:xfrm>
              <a:off x="203200" y="203200"/>
              <a:ext cx="4108211" cy="2567633"/>
            </a:xfrm>
            <a:prstGeom prst="rect">
              <a:avLst/>
            </a:prstGeom>
            <a:ln w="12700" cap="flat">
              <a:noFill/>
              <a:miter lim="400000"/>
            </a:ln>
            <a:effectLst/>
          </p:spPr>
        </p:pic>
        <p:pic>
          <p:nvPicPr>
            <p:cNvPr id="143" name="Image" descr="Image"/>
            <p:cNvPicPr>
              <a:picLocks noChangeAspect="1"/>
            </p:cNvPicPr>
            <p:nvPr/>
          </p:nvPicPr>
          <p:blipFill>
            <a:blip r:embed="rId3">
              <a:extLst/>
            </a:blip>
            <a:stretch>
              <a:fillRect/>
            </a:stretch>
          </p:blipFill>
          <p:spPr>
            <a:xfrm>
              <a:off x="0" y="-1"/>
              <a:ext cx="4514611" cy="3012134"/>
            </a:xfrm>
            <a:prstGeom prst="rect">
              <a:avLst/>
            </a:prstGeom>
            <a:ln w="12700" cap="flat">
              <a:noFill/>
              <a:miter lim="400000"/>
            </a:ln>
            <a:effectLst/>
          </p:spPr>
        </p:pic>
      </p:grpSp>
      <p:pic>
        <p:nvPicPr>
          <p:cNvPr id="145" name="Image" descr="Image"/>
          <p:cNvPicPr>
            <a:picLocks noChangeAspect="1"/>
          </p:cNvPicPr>
          <p:nvPr/>
        </p:nvPicPr>
        <p:blipFill>
          <a:blip r:embed="rId4">
            <a:extLst/>
          </a:blip>
          <a:stretch>
            <a:fillRect/>
          </a:stretch>
        </p:blipFill>
        <p:spPr>
          <a:xfrm>
            <a:off x="495940" y="819651"/>
            <a:ext cx="4743404" cy="2129263"/>
          </a:xfrm>
          <a:prstGeom prst="rect">
            <a:avLst/>
          </a:prstGeom>
          <a:ln w="12700">
            <a:miter lim="400000"/>
          </a:ln>
          <a:effectLst>
            <a:outerShdw sx="100000" sy="100000" kx="0" ky="0" algn="b" rotWithShape="0" blurRad="254000" dist="127000" dir="16200000">
              <a:srgbClr val="000000">
                <a:alpha val="57000"/>
              </a:srgbClr>
            </a:outerShdw>
          </a:effectLst>
        </p:spPr>
      </p:pic>
      <p:pic>
        <p:nvPicPr>
          <p:cNvPr id="146" name="Image" descr="Image"/>
          <p:cNvPicPr>
            <a:picLocks noChangeAspect="1"/>
          </p:cNvPicPr>
          <p:nvPr/>
        </p:nvPicPr>
        <p:blipFill>
          <a:blip r:embed="rId5">
            <a:extLst/>
          </a:blip>
          <a:stretch>
            <a:fillRect/>
          </a:stretch>
        </p:blipFill>
        <p:spPr>
          <a:xfrm>
            <a:off x="10113433" y="4891219"/>
            <a:ext cx="2139581" cy="3400162"/>
          </a:xfrm>
          <a:prstGeom prst="rect">
            <a:avLst/>
          </a:prstGeom>
          <a:ln w="254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As a programmer, working from code to visual product"/>
          <p:cNvSpPr txBox="1"/>
          <p:nvPr>
            <p:ph type="title"/>
          </p:nvPr>
        </p:nvSpPr>
        <p:spPr>
          <a:xfrm>
            <a:off x="253999" y="630171"/>
            <a:ext cx="10020401" cy="1193801"/>
          </a:xfrm>
          <a:prstGeom prst="rect">
            <a:avLst/>
          </a:prstGeom>
        </p:spPr>
        <p:txBody>
          <a:bodyPr/>
          <a:lstStyle>
            <a:lvl1pPr defTabSz="332993">
              <a:spcBef>
                <a:spcPts val="900"/>
              </a:spcBef>
              <a:defRPr sz="4389"/>
            </a:lvl1pPr>
          </a:lstStyle>
          <a:p>
            <a:pPr/>
            <a:r>
              <a:t>As a programmer, working from code to visual product</a:t>
            </a:r>
          </a:p>
        </p:txBody>
      </p:sp>
      <p:sp>
        <p:nvSpPr>
          <p:cNvPr id="221" name="Sketch your design first; what data where?…"/>
          <p:cNvSpPr txBox="1"/>
          <p:nvPr>
            <p:ph type="body" idx="1"/>
          </p:nvPr>
        </p:nvSpPr>
        <p:spPr>
          <a:xfrm>
            <a:off x="503754" y="1898749"/>
            <a:ext cx="11997292" cy="7556302"/>
          </a:xfrm>
          <a:prstGeom prst="rect">
            <a:avLst/>
          </a:prstGeom>
        </p:spPr>
        <p:txBody>
          <a:bodyPr/>
          <a:lstStyle/>
          <a:p>
            <a:pPr marL="226313" indent="-226313" defTabSz="578358">
              <a:spcBef>
                <a:spcPts val="500"/>
              </a:spcBef>
              <a:buSzPct val="38000"/>
              <a:buBlip>
                <a:blip r:embed="rId2"/>
              </a:buBlip>
              <a:defRPr sz="3564"/>
            </a:pPr>
            <a:r>
              <a:t>Sketch your design first; what data where?</a:t>
            </a:r>
          </a:p>
          <a:p>
            <a:pPr marL="226313" indent="-226313" defTabSz="578358">
              <a:spcBef>
                <a:spcPts val="500"/>
              </a:spcBef>
              <a:buSzPct val="38000"/>
              <a:buBlip>
                <a:blip r:embed="rId2"/>
              </a:buBlip>
              <a:defRPr sz="3564"/>
            </a:pPr>
            <a:r>
              <a:t>Import your libraries</a:t>
            </a:r>
          </a:p>
          <a:p>
            <a:pPr marL="226313" indent="-226313" defTabSz="578358">
              <a:spcBef>
                <a:spcPts val="500"/>
              </a:spcBef>
              <a:buSzPct val="38000"/>
              <a:buBlip>
                <a:blip r:embed="rId2"/>
              </a:buBlip>
              <a:defRPr sz="3564"/>
            </a:pPr>
            <a:r>
              <a:t>Adjust for your IDE</a:t>
            </a:r>
            <a:r>
              <a:rPr sz="1979"/>
              <a:t> (e.g., % to display inline; “retina” option NB)</a:t>
            </a:r>
            <a:endParaRPr sz="1979"/>
          </a:p>
          <a:p>
            <a:pPr marL="226313" indent="-226313" defTabSz="578358">
              <a:spcBef>
                <a:spcPts val="500"/>
              </a:spcBef>
              <a:buSzPct val="38000"/>
              <a:buBlip>
                <a:blip r:embed="rId2"/>
              </a:buBlip>
              <a:defRPr sz="3564"/>
            </a:pPr>
            <a:r>
              <a:t>Get yer data … prepare the output device to hold the visualizations.</a:t>
            </a:r>
          </a:p>
          <a:p>
            <a:pPr marL="226313" indent="-226313" defTabSz="578358">
              <a:spcBef>
                <a:spcPts val="500"/>
              </a:spcBef>
              <a:buSzPct val="38000"/>
              <a:buBlip>
                <a:blip r:embed="rId2"/>
              </a:buBlip>
              <a:defRPr sz="3564"/>
            </a:pPr>
            <a:r>
              <a:t>Create a “container” to hold the viz </a:t>
            </a:r>
            <a:r>
              <a:rPr sz="1979"/>
              <a:t>(e.g., “figure”; compare this to HTML5’s canvas or SVG object)</a:t>
            </a:r>
          </a:p>
          <a:p>
            <a:pPr marL="226313" indent="-226313" defTabSz="578358">
              <a:spcBef>
                <a:spcPts val="500"/>
              </a:spcBef>
              <a:buSzPct val="38000"/>
              <a:buBlip>
                <a:blip r:embed="rId2"/>
              </a:buBlip>
              <a:defRPr sz="3564"/>
            </a:pPr>
            <a:r>
              <a:t>Contextualize the data in a framework </a:t>
            </a:r>
            <a:r>
              <a:rPr sz="2277"/>
              <a:t>(axes [placement, ticks], labels [titles, subtitles, subplots])</a:t>
            </a:r>
          </a:p>
          <a:p>
            <a:pPr marL="226313" indent="-226313" defTabSz="578358">
              <a:spcBef>
                <a:spcPts val="500"/>
              </a:spcBef>
              <a:buSzPct val="38000"/>
              <a:buBlip>
                <a:blip r:embed="rId2"/>
              </a:buBlip>
              <a:defRPr sz="3564"/>
            </a:pPr>
            <a:r>
              <a:t>Design a model and decide on the aesthetic elements </a:t>
            </a:r>
            <a:r>
              <a:rPr sz="2079"/>
              <a:t>(symbols, visual elements, colors, saturation)</a:t>
            </a:r>
          </a:p>
          <a:p>
            <a:pPr marL="226313" indent="-226313" defTabSz="578358">
              <a:spcBef>
                <a:spcPts val="500"/>
              </a:spcBef>
              <a:buSzPct val="38000"/>
              <a:buBlip>
                <a:blip r:embed="rId2"/>
              </a:buBlip>
              <a:defRPr sz="3564"/>
            </a:pPr>
            <a:r>
              <a:t>Shortcuts in the code?</a:t>
            </a:r>
            <a:r>
              <a:rPr sz="2178"/>
              <a:t> (e.g., use the code, such as color constants, templates)</a:t>
            </a:r>
          </a:p>
          <a:p>
            <a:pPr marL="226313" indent="-226313" defTabSz="578358">
              <a:spcBef>
                <a:spcPts val="500"/>
              </a:spcBef>
              <a:buSzPct val="38000"/>
              <a:buBlip>
                <a:blip r:embed="rId2"/>
              </a:buBlip>
              <a:defRPr sz="3564"/>
            </a:pPr>
            <a:r>
              <a:t>Adjust your design based on the user needs, truthfulness to interpretation of the data; test the plotted data.</a:t>
            </a:r>
          </a:p>
        </p:txBody>
      </p:sp>
      <p:sp>
        <p:nvSpPr>
          <p:cNvPr id="2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Many visual options"/>
          <p:cNvSpPr txBox="1"/>
          <p:nvPr>
            <p:ph type="title"/>
          </p:nvPr>
        </p:nvSpPr>
        <p:spPr>
          <a:xfrm>
            <a:off x="524933" y="642675"/>
            <a:ext cx="10050364" cy="1193801"/>
          </a:xfrm>
          <a:prstGeom prst="rect">
            <a:avLst/>
          </a:prstGeom>
        </p:spPr>
        <p:txBody>
          <a:bodyPr/>
          <a:lstStyle>
            <a:lvl1pPr defTabSz="543305">
              <a:spcBef>
                <a:spcPts val="1400"/>
              </a:spcBef>
              <a:defRPr sz="7161"/>
            </a:lvl1pPr>
          </a:lstStyle>
          <a:p>
            <a:pPr/>
            <a:r>
              <a:t>Many visual options</a:t>
            </a:r>
          </a:p>
        </p:txBody>
      </p:sp>
      <p:sp>
        <p:nvSpPr>
          <p:cNvPr id="225" name="Slide Number"/>
          <p:cNvSpPr txBox="1"/>
          <p:nvPr>
            <p:ph type="sldNum" sz="quarter" idx="2"/>
          </p:nvPr>
        </p:nvSpPr>
        <p:spPr>
          <a:xfrm>
            <a:off x="12693675" y="9258300"/>
            <a:ext cx="279350"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Dot Graph…"/>
          <p:cNvSpPr txBox="1"/>
          <p:nvPr/>
        </p:nvSpPr>
        <p:spPr>
          <a:xfrm>
            <a:off x="660341" y="2041257"/>
            <a:ext cx="2895804" cy="7239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914400">
              <a:defRPr>
                <a:solidFill>
                  <a:srgbClr val="2A3990"/>
                </a:solidFill>
                <a:latin typeface="Baker Signet BT"/>
                <a:ea typeface="Baker Signet BT"/>
                <a:cs typeface="Baker Signet BT"/>
                <a:sym typeface="Baker Signet BT"/>
              </a:defRPr>
            </a:pPr>
            <a:r>
              <a:t>Dot Graph</a:t>
            </a:r>
          </a:p>
          <a:p>
            <a:pPr algn="l" defTabSz="914400">
              <a:defRPr>
                <a:solidFill>
                  <a:srgbClr val="2A3990"/>
                </a:solidFill>
                <a:latin typeface="Baker Signet BT"/>
                <a:ea typeface="Baker Signet BT"/>
                <a:cs typeface="Baker Signet BT"/>
                <a:sym typeface="Baker Signet BT"/>
              </a:defRPr>
            </a:pPr>
            <a:r>
              <a:t>Stacked Bar Graph</a:t>
            </a:r>
          </a:p>
          <a:p>
            <a:pPr algn="l" defTabSz="914400">
              <a:defRPr>
                <a:solidFill>
                  <a:srgbClr val="2A3990"/>
                </a:solidFill>
                <a:latin typeface="Baker Signet BT"/>
                <a:ea typeface="Baker Signet BT"/>
                <a:cs typeface="Baker Signet BT"/>
                <a:sym typeface="Baker Signet BT"/>
              </a:defRPr>
            </a:pPr>
            <a:r>
              <a:t>Proportional Symbol Map</a:t>
            </a:r>
          </a:p>
          <a:p>
            <a:pPr algn="l" defTabSz="914400">
              <a:defRPr>
                <a:solidFill>
                  <a:srgbClr val="2A3990"/>
                </a:solidFill>
                <a:latin typeface="Baker Signet BT"/>
                <a:ea typeface="Baker Signet BT"/>
                <a:cs typeface="Baker Signet BT"/>
                <a:sym typeface="Baker Signet BT"/>
              </a:defRPr>
            </a:pPr>
            <a:r>
              <a:t>Choropleth</a:t>
            </a:r>
          </a:p>
          <a:p>
            <a:pPr algn="l" defTabSz="914400">
              <a:defRPr>
                <a:solidFill>
                  <a:srgbClr val="2A3990"/>
                </a:solidFill>
                <a:latin typeface="Baker Signet BT"/>
                <a:ea typeface="Baker Signet BT"/>
                <a:cs typeface="Baker Signet BT"/>
                <a:sym typeface="Baker Signet BT"/>
              </a:defRPr>
            </a:pPr>
            <a:r>
              <a:t>Force-Directed Layout</a:t>
            </a:r>
          </a:p>
          <a:p>
            <a:pPr algn="l" defTabSz="914400">
              <a:defRPr>
                <a:solidFill>
                  <a:srgbClr val="2A3990"/>
                </a:solidFill>
                <a:latin typeface="Baker Signet BT"/>
                <a:ea typeface="Baker Signet BT"/>
                <a:cs typeface="Baker Signet BT"/>
                <a:sym typeface="Baker Signet BT"/>
              </a:defRPr>
            </a:pPr>
            <a:r>
              <a:t>Radar Graph</a:t>
            </a:r>
          </a:p>
          <a:p>
            <a:pPr algn="l" defTabSz="914400">
              <a:defRPr>
                <a:solidFill>
                  <a:srgbClr val="2A3990"/>
                </a:solidFill>
                <a:latin typeface="Baker Signet BT"/>
                <a:ea typeface="Baker Signet BT"/>
                <a:cs typeface="Baker Signet BT"/>
                <a:sym typeface="Baker Signet BT"/>
              </a:defRPr>
            </a:pPr>
            <a:r>
              <a:t>Stream Graph</a:t>
            </a:r>
          </a:p>
          <a:p>
            <a:pPr algn="l" defTabSz="914400">
              <a:defRPr>
                <a:solidFill>
                  <a:srgbClr val="2A3990"/>
                </a:solidFill>
                <a:latin typeface="Baker Signet BT"/>
                <a:ea typeface="Baker Signet BT"/>
                <a:cs typeface="Baker Signet BT"/>
                <a:sym typeface="Baker Signet BT"/>
              </a:defRPr>
            </a:pPr>
            <a:r>
              <a:t>Parallel Coordinate</a:t>
            </a:r>
          </a:p>
          <a:p>
            <a:pPr algn="l" defTabSz="914400">
              <a:defRPr>
                <a:solidFill>
                  <a:srgbClr val="2A3990"/>
                </a:solidFill>
                <a:latin typeface="Baker Signet BT"/>
                <a:ea typeface="Baker Signet BT"/>
                <a:cs typeface="Baker Signet BT"/>
                <a:sym typeface="Baker Signet BT"/>
              </a:defRPr>
            </a:pPr>
            <a:r>
              <a:t>Stacked Line Graph</a:t>
            </a:r>
          </a:p>
          <a:p>
            <a:pPr algn="l" defTabSz="914400">
              <a:defRPr>
                <a:solidFill>
                  <a:srgbClr val="2A3990"/>
                </a:solidFill>
                <a:latin typeface="Baker Signet BT"/>
                <a:ea typeface="Baker Signet BT"/>
                <a:cs typeface="Baker Signet BT"/>
                <a:sym typeface="Baker Signet BT"/>
              </a:defRPr>
            </a:pPr>
            <a:r>
              <a:t>Box-and-Whiskers</a:t>
            </a:r>
          </a:p>
          <a:p>
            <a:pPr algn="l" defTabSz="914400">
              <a:defRPr>
                <a:solidFill>
                  <a:srgbClr val="2A3990"/>
                </a:solidFill>
                <a:latin typeface="Baker Signet BT"/>
                <a:ea typeface="Baker Signet BT"/>
                <a:cs typeface="Baker Signet BT"/>
                <a:sym typeface="Baker Signet BT"/>
              </a:defRPr>
            </a:pPr>
            <a:r>
              <a:t>Radial Tree</a:t>
            </a:r>
          </a:p>
          <a:p>
            <a:pPr algn="l" defTabSz="914400">
              <a:defRPr>
                <a:solidFill>
                  <a:srgbClr val="2A3990"/>
                </a:solidFill>
                <a:latin typeface="Baker Signet BT"/>
                <a:ea typeface="Baker Signet BT"/>
                <a:cs typeface="Baker Signet BT"/>
                <a:sym typeface="Baker Signet BT"/>
              </a:defRPr>
            </a:pPr>
            <a:r>
              <a:t>Dasymetric</a:t>
            </a:r>
          </a:p>
          <a:p>
            <a:pPr algn="l" defTabSz="914400">
              <a:defRPr>
                <a:solidFill>
                  <a:srgbClr val="2A3990"/>
                </a:solidFill>
                <a:latin typeface="Baker Signet BT"/>
                <a:ea typeface="Baker Signet BT"/>
                <a:cs typeface="Baker Signet BT"/>
                <a:sym typeface="Baker Signet BT"/>
              </a:defRPr>
            </a:pPr>
            <a:r>
              <a:t>Circular Graph</a:t>
            </a:r>
          </a:p>
          <a:p>
            <a:pPr algn="l" defTabSz="914400">
              <a:defRPr>
                <a:solidFill>
                  <a:srgbClr val="2A3990"/>
                </a:solidFill>
                <a:latin typeface="Baker Signet BT"/>
                <a:ea typeface="Baker Signet BT"/>
                <a:cs typeface="Baker Signet BT"/>
                <a:sym typeface="Baker Signet BT"/>
              </a:defRPr>
            </a:pPr>
            <a:r>
              <a:t>Tag Cloud</a:t>
            </a:r>
          </a:p>
          <a:p>
            <a:pPr algn="l" defTabSz="914400">
              <a:defRPr>
                <a:solidFill>
                  <a:srgbClr val="2A3990"/>
                </a:solidFill>
                <a:latin typeface="Baker Signet BT"/>
                <a:ea typeface="Baker Signet BT"/>
                <a:cs typeface="Baker Signet BT"/>
                <a:sym typeface="Baker Signet BT"/>
              </a:defRPr>
            </a:pPr>
            <a:r>
              <a:t>Line Graph</a:t>
            </a:r>
          </a:p>
          <a:p>
            <a:pPr algn="l" defTabSz="914400">
              <a:defRPr>
                <a:solidFill>
                  <a:srgbClr val="2A3990"/>
                </a:solidFill>
                <a:latin typeface="Baker Signet BT"/>
                <a:ea typeface="Baker Signet BT"/>
                <a:cs typeface="Baker Signet BT"/>
                <a:sym typeface="Baker Signet BT"/>
              </a:defRPr>
            </a:pPr>
            <a:r>
              <a:t>Tree View</a:t>
            </a:r>
          </a:p>
          <a:p>
            <a:pPr algn="l" defTabSz="914400">
              <a:defRPr>
                <a:solidFill>
                  <a:srgbClr val="2A3990"/>
                </a:solidFill>
                <a:latin typeface="Baker Signet BT"/>
                <a:ea typeface="Baker Signet BT"/>
                <a:cs typeface="Baker Signet BT"/>
                <a:sym typeface="Baker Signet BT"/>
              </a:defRPr>
            </a:pPr>
            <a:r>
              <a:t>Cartogram</a:t>
            </a:r>
          </a:p>
          <a:p>
            <a:pPr algn="l" defTabSz="914400">
              <a:defRPr>
                <a:solidFill>
                  <a:srgbClr val="2A3990"/>
                </a:solidFill>
                <a:latin typeface="Baker Signet BT"/>
                <a:ea typeface="Baker Signet BT"/>
                <a:cs typeface="Baker Signet BT"/>
                <a:sym typeface="Baker Signet BT"/>
              </a:defRPr>
            </a:pPr>
            <a:r>
              <a:t>Force-Directed Layout</a:t>
            </a:r>
          </a:p>
          <a:p>
            <a:pPr algn="l" defTabSz="914400">
              <a:defRPr>
                <a:solidFill>
                  <a:srgbClr val="2A3990"/>
                </a:solidFill>
                <a:latin typeface="Baker Signet BT"/>
                <a:ea typeface="Baker Signet BT"/>
                <a:cs typeface="Baker Signet BT"/>
                <a:sym typeface="Baker Signet BT"/>
              </a:defRPr>
            </a:pPr>
            <a:r>
              <a:t>Hive Graph</a:t>
            </a:r>
          </a:p>
        </p:txBody>
      </p:sp>
      <p:sp>
        <p:nvSpPr>
          <p:cNvPr id="227" name="Pie Chart…"/>
          <p:cNvSpPr txBox="1"/>
          <p:nvPr/>
        </p:nvSpPr>
        <p:spPr>
          <a:xfrm>
            <a:off x="5624004" y="2041257"/>
            <a:ext cx="2311503" cy="7239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914400">
              <a:defRPr>
                <a:solidFill>
                  <a:srgbClr val="2A3990"/>
                </a:solidFill>
                <a:latin typeface="Baker Signet BT"/>
                <a:ea typeface="Baker Signet BT"/>
                <a:cs typeface="Baker Signet BT"/>
                <a:sym typeface="Baker Signet BT"/>
              </a:defRPr>
            </a:pPr>
            <a:r>
              <a:t>Pie Chart</a:t>
            </a:r>
          </a:p>
          <a:p>
            <a:pPr algn="l" defTabSz="914400">
              <a:defRPr>
                <a:solidFill>
                  <a:srgbClr val="2A3990"/>
                </a:solidFill>
                <a:latin typeface="Baker Signet BT"/>
                <a:ea typeface="Baker Signet BT"/>
                <a:cs typeface="Baker Signet BT"/>
                <a:sym typeface="Baker Signet BT"/>
              </a:defRPr>
            </a:pPr>
            <a:r>
              <a:t>Stepped Relief Map</a:t>
            </a:r>
          </a:p>
          <a:p>
            <a:pPr algn="l" defTabSz="914400">
              <a:defRPr>
                <a:solidFill>
                  <a:srgbClr val="2A3990"/>
                </a:solidFill>
                <a:latin typeface="Baker Signet BT"/>
                <a:ea typeface="Baker Signet BT"/>
                <a:cs typeface="Baker Signet BT"/>
                <a:sym typeface="Baker Signet BT"/>
              </a:defRPr>
            </a:pPr>
            <a:r>
              <a:t>Balloon Tree</a:t>
            </a:r>
          </a:p>
          <a:p>
            <a:pPr algn="l" defTabSz="914400">
              <a:defRPr>
                <a:solidFill>
                  <a:srgbClr val="2A3990"/>
                </a:solidFill>
                <a:latin typeface="Baker Signet BT"/>
                <a:ea typeface="Baker Signet BT"/>
                <a:cs typeface="Baker Signet BT"/>
                <a:sym typeface="Baker Signet BT"/>
              </a:defRPr>
            </a:pPr>
            <a:r>
              <a:t>Stripe Graph</a:t>
            </a:r>
          </a:p>
          <a:p>
            <a:pPr algn="l" defTabSz="914400">
              <a:defRPr>
                <a:solidFill>
                  <a:srgbClr val="2A3990"/>
                </a:solidFill>
                <a:latin typeface="Baker Signet BT"/>
                <a:ea typeface="Baker Signet BT"/>
                <a:cs typeface="Baker Signet BT"/>
                <a:sym typeface="Baker Signet BT"/>
              </a:defRPr>
            </a:pPr>
            <a:r>
              <a:t>Arc</a:t>
            </a:r>
          </a:p>
          <a:p>
            <a:pPr algn="l" defTabSz="914400">
              <a:defRPr>
                <a:solidFill>
                  <a:srgbClr val="2A3990"/>
                </a:solidFill>
                <a:latin typeface="Baker Signet BT"/>
                <a:ea typeface="Baker Signet BT"/>
                <a:cs typeface="Baker Signet BT"/>
                <a:sym typeface="Baker Signet BT"/>
              </a:defRPr>
            </a:pPr>
            <a:r>
              <a:t>Scatter</a:t>
            </a:r>
          </a:p>
          <a:p>
            <a:pPr algn="l" defTabSz="914400">
              <a:defRPr>
                <a:solidFill>
                  <a:srgbClr val="2A3990"/>
                </a:solidFill>
                <a:latin typeface="Baker Signet BT"/>
                <a:ea typeface="Baker Signet BT"/>
                <a:cs typeface="Baker Signet BT"/>
                <a:sym typeface="Baker Signet BT"/>
              </a:defRPr>
            </a:pPr>
            <a:r>
              <a:t>Bimodal</a:t>
            </a:r>
          </a:p>
          <a:p>
            <a:pPr algn="l" defTabSz="914400">
              <a:defRPr>
                <a:solidFill>
                  <a:srgbClr val="2A3990"/>
                </a:solidFill>
                <a:latin typeface="Baker Signet BT"/>
                <a:ea typeface="Baker Signet BT"/>
                <a:cs typeface="Baker Signet BT"/>
                <a:sym typeface="Baker Signet BT"/>
              </a:defRPr>
            </a:pPr>
            <a:r>
              <a:t>Crossmap</a:t>
            </a:r>
          </a:p>
          <a:p>
            <a:pPr algn="l" defTabSz="914400">
              <a:defRPr>
                <a:solidFill>
                  <a:srgbClr val="2A3990"/>
                </a:solidFill>
                <a:latin typeface="Baker Signet BT"/>
                <a:ea typeface="Baker Signet BT"/>
                <a:cs typeface="Baker Signet BT"/>
                <a:sym typeface="Baker Signet BT"/>
              </a:defRPr>
            </a:pPr>
            <a:r>
              <a:t>Steam and Leaf</a:t>
            </a:r>
          </a:p>
          <a:p>
            <a:pPr algn="l" defTabSz="914400">
              <a:defRPr>
                <a:solidFill>
                  <a:srgbClr val="2A3990"/>
                </a:solidFill>
                <a:latin typeface="Baker Signet BT"/>
                <a:ea typeface="Baker Signet BT"/>
                <a:cs typeface="Baker Signet BT"/>
                <a:sym typeface="Baker Signet BT"/>
              </a:defRPr>
            </a:pPr>
            <a:r>
              <a:t>Bubble Chart</a:t>
            </a:r>
          </a:p>
          <a:p>
            <a:pPr algn="l" defTabSz="914400">
              <a:defRPr>
                <a:solidFill>
                  <a:srgbClr val="2A3990"/>
                </a:solidFill>
                <a:latin typeface="Baker Signet BT"/>
                <a:ea typeface="Baker Signet BT"/>
                <a:cs typeface="Baker Signet BT"/>
                <a:sym typeface="Baker Signet BT"/>
              </a:defRPr>
            </a:pPr>
            <a:r>
              <a:t>Doughnut</a:t>
            </a:r>
          </a:p>
          <a:p>
            <a:pPr algn="l" defTabSz="914400">
              <a:defRPr>
                <a:solidFill>
                  <a:srgbClr val="2A3990"/>
                </a:solidFill>
                <a:latin typeface="Baker Signet BT"/>
                <a:ea typeface="Baker Signet BT"/>
                <a:cs typeface="Baker Signet BT"/>
                <a:sym typeface="Baker Signet BT"/>
              </a:defRPr>
            </a:pPr>
            <a:r>
              <a:t>Dot Density</a:t>
            </a:r>
          </a:p>
          <a:p>
            <a:pPr algn="l" defTabSz="914400">
              <a:defRPr>
                <a:solidFill>
                  <a:srgbClr val="2A3990"/>
                </a:solidFill>
                <a:latin typeface="Baker Signet BT"/>
                <a:ea typeface="Baker Signet BT"/>
                <a:cs typeface="Baker Signet BT"/>
                <a:sym typeface="Baker Signet BT"/>
              </a:defRPr>
            </a:pPr>
            <a:r>
              <a:t>Isoline</a:t>
            </a:r>
          </a:p>
          <a:p>
            <a:pPr algn="l" defTabSz="914400">
              <a:defRPr>
                <a:solidFill>
                  <a:srgbClr val="2A3990"/>
                </a:solidFill>
                <a:latin typeface="Baker Signet BT"/>
                <a:ea typeface="Baker Signet BT"/>
                <a:cs typeface="Baker Signet BT"/>
                <a:sym typeface="Baker Signet BT"/>
              </a:defRPr>
            </a:pPr>
            <a:r>
              <a:t>Chord</a:t>
            </a:r>
          </a:p>
          <a:p>
            <a:pPr algn="l" defTabSz="914400">
              <a:defRPr>
                <a:solidFill>
                  <a:srgbClr val="2A3990"/>
                </a:solidFill>
                <a:latin typeface="Baker Signet BT"/>
                <a:ea typeface="Baker Signet BT"/>
                <a:cs typeface="Baker Signet BT"/>
                <a:sym typeface="Baker Signet BT"/>
              </a:defRPr>
            </a:pPr>
            <a:r>
              <a:t>Sankey</a:t>
            </a:r>
          </a:p>
          <a:p>
            <a:pPr algn="l" defTabSz="914400">
              <a:defRPr>
                <a:solidFill>
                  <a:srgbClr val="2A3990"/>
                </a:solidFill>
                <a:latin typeface="Baker Signet BT"/>
                <a:ea typeface="Baker Signet BT"/>
                <a:cs typeface="Baker Signet BT"/>
                <a:sym typeface="Baker Signet BT"/>
              </a:defRPr>
            </a:pPr>
            <a:r>
              <a:t>Proportional Symbol</a:t>
            </a:r>
          </a:p>
          <a:p>
            <a:pPr algn="l" defTabSz="914400">
              <a:defRPr>
                <a:solidFill>
                  <a:srgbClr val="2A3990"/>
                </a:solidFill>
                <a:latin typeface="Baker Signet BT"/>
                <a:ea typeface="Baker Signet BT"/>
                <a:cs typeface="Baker Signet BT"/>
                <a:sym typeface="Baker Signet BT"/>
              </a:defRPr>
            </a:pPr>
            <a:r>
              <a:t>Treemap</a:t>
            </a:r>
          </a:p>
          <a:p>
            <a:pPr algn="l" defTabSz="914400">
              <a:defRPr>
                <a:solidFill>
                  <a:srgbClr val="2A3990"/>
                </a:solidFill>
                <a:latin typeface="Baker Signet BT"/>
                <a:ea typeface="Baker Signet BT"/>
                <a:cs typeface="Baker Signet BT"/>
                <a:sym typeface="Baker Signet BT"/>
              </a:defRPr>
            </a:pPr>
            <a:r>
              <a:t>Arc Graph</a:t>
            </a:r>
          </a:p>
          <a:p>
            <a:pPr algn="l" defTabSz="914400">
              <a:defRPr>
                <a:solidFill>
                  <a:srgbClr val="2A3990"/>
                </a:solidFill>
                <a:latin typeface="Baker Signet BT"/>
                <a:ea typeface="Baker Signet BT"/>
                <a:cs typeface="Baker Signet BT"/>
                <a:sym typeface="Baker Signet BT"/>
              </a:defRPr>
            </a:pPr>
            <a:r>
              <a:t>History Flow</a:t>
            </a:r>
          </a:p>
        </p:txBody>
      </p:sp>
      <p:sp>
        <p:nvSpPr>
          <p:cNvPr id="228" name="Elevation…"/>
          <p:cNvSpPr txBox="1"/>
          <p:nvPr/>
        </p:nvSpPr>
        <p:spPr>
          <a:xfrm>
            <a:off x="10076562" y="5054286"/>
            <a:ext cx="2203908" cy="3810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914400">
              <a:defRPr>
                <a:solidFill>
                  <a:srgbClr val="2A3990"/>
                </a:solidFill>
                <a:latin typeface="Baker Signet BT"/>
                <a:ea typeface="Baker Signet BT"/>
                <a:cs typeface="Baker Signet BT"/>
                <a:sym typeface="Baker Signet BT"/>
              </a:defRPr>
            </a:pPr>
            <a:r>
              <a:t>Elevation</a:t>
            </a:r>
          </a:p>
          <a:p>
            <a:pPr algn="l" defTabSz="914400">
              <a:defRPr>
                <a:solidFill>
                  <a:srgbClr val="2A3990"/>
                </a:solidFill>
                <a:latin typeface="Baker Signet BT"/>
                <a:ea typeface="Baker Signet BT"/>
                <a:cs typeface="Baker Signet BT"/>
                <a:sym typeface="Baker Signet BT"/>
              </a:defRPr>
            </a:pPr>
            <a:r>
              <a:t>Histogram</a:t>
            </a:r>
          </a:p>
          <a:p>
            <a:pPr algn="l" defTabSz="914400">
              <a:defRPr>
                <a:solidFill>
                  <a:srgbClr val="2A3990"/>
                </a:solidFill>
                <a:latin typeface="Baker Signet BT"/>
                <a:ea typeface="Baker Signet BT"/>
                <a:cs typeface="Baker Signet BT"/>
                <a:sym typeface="Baker Signet BT"/>
              </a:defRPr>
            </a:pPr>
            <a:r>
              <a:t>Science </a:t>
            </a:r>
          </a:p>
          <a:p>
            <a:pPr algn="l" defTabSz="914400">
              <a:defRPr>
                <a:solidFill>
                  <a:srgbClr val="2A3990"/>
                </a:solidFill>
                <a:latin typeface="Baker Signet BT"/>
                <a:ea typeface="Baker Signet BT"/>
                <a:cs typeface="Baker Signet BT"/>
                <a:sym typeface="Baker Signet BT"/>
              </a:defRPr>
            </a:pPr>
            <a:r>
              <a:t>Isarithmic</a:t>
            </a:r>
          </a:p>
          <a:p>
            <a:pPr algn="l" defTabSz="914400">
              <a:defRPr>
                <a:solidFill>
                  <a:srgbClr val="2A3990"/>
                </a:solidFill>
                <a:latin typeface="Baker Signet BT"/>
                <a:ea typeface="Baker Signet BT"/>
                <a:cs typeface="Baker Signet BT"/>
                <a:sym typeface="Baker Signet BT"/>
              </a:defRPr>
            </a:pPr>
            <a:r>
              <a:t>Strip Map</a:t>
            </a:r>
          </a:p>
          <a:p>
            <a:pPr algn="l" defTabSz="914400">
              <a:defRPr>
                <a:solidFill>
                  <a:srgbClr val="2A3990"/>
                </a:solidFill>
                <a:latin typeface="Baker Signet BT"/>
                <a:ea typeface="Baker Signet BT"/>
                <a:cs typeface="Baker Signet BT"/>
                <a:sym typeface="Baker Signet BT"/>
              </a:defRPr>
            </a:pPr>
            <a:r>
              <a:t>Isochrome Map</a:t>
            </a:r>
          </a:p>
          <a:p>
            <a:pPr algn="l" defTabSz="914400">
              <a:defRPr>
                <a:solidFill>
                  <a:srgbClr val="2A3990"/>
                </a:solidFill>
                <a:latin typeface="Baker Signet BT"/>
                <a:ea typeface="Baker Signet BT"/>
                <a:cs typeface="Baker Signet BT"/>
                <a:sym typeface="Baker Signet BT"/>
              </a:defRPr>
            </a:pPr>
            <a:r>
              <a:t>Population Pyramid</a:t>
            </a:r>
          </a:p>
          <a:p>
            <a:pPr algn="l" defTabSz="914400">
              <a:defRPr>
                <a:solidFill>
                  <a:srgbClr val="2A3990"/>
                </a:solidFill>
                <a:latin typeface="Baker Signet BT"/>
                <a:ea typeface="Baker Signet BT"/>
                <a:cs typeface="Baker Signet BT"/>
                <a:sym typeface="Baker Signet BT"/>
              </a:defRPr>
            </a:pPr>
            <a:r>
              <a:t>Enclosure Tree</a:t>
            </a:r>
          </a:p>
          <a:p>
            <a:pPr algn="l" defTabSz="914400">
              <a:defRPr>
                <a:solidFill>
                  <a:srgbClr val="2A3990"/>
                </a:solidFill>
                <a:latin typeface="Baker Signet BT"/>
                <a:ea typeface="Baker Signet BT"/>
                <a:cs typeface="Baker Signet BT"/>
                <a:sym typeface="Baker Signet BT"/>
              </a:defRPr>
            </a:pPr>
            <a:r>
              <a:t>Dendrogram</a:t>
            </a:r>
          </a:p>
        </p:txBody>
      </p:sp>
      <p:sp>
        <p:nvSpPr>
          <p:cNvPr id="229" name="Börner, K.  Atlas of knowledge.  MIT Press"/>
          <p:cNvSpPr txBox="1"/>
          <p:nvPr/>
        </p:nvSpPr>
        <p:spPr>
          <a:xfrm>
            <a:off x="9269865" y="4267043"/>
            <a:ext cx="215783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914400">
              <a:defRPr sz="900">
                <a:solidFill>
                  <a:srgbClr val="2A3990"/>
                </a:solidFill>
                <a:latin typeface="Arial"/>
                <a:ea typeface="Arial"/>
                <a:cs typeface="Arial"/>
                <a:sym typeface="Arial"/>
              </a:defRPr>
            </a:pPr>
            <a:r>
              <a:t>Börner, K.  </a:t>
            </a:r>
            <a:r>
              <a:rPr i="1"/>
              <a:t>Atlas of knowledge</a:t>
            </a:r>
            <a:r>
              <a:t>.  MIT Press</a:t>
            </a:r>
          </a:p>
        </p:txBody>
      </p:sp>
      <p:pic>
        <p:nvPicPr>
          <p:cNvPr id="230" name="Image" descr="Image"/>
          <p:cNvPicPr>
            <a:picLocks noChangeAspect="1"/>
          </p:cNvPicPr>
          <p:nvPr/>
        </p:nvPicPr>
        <p:blipFill>
          <a:blip r:embed="rId2">
            <a:extLst/>
          </a:blip>
          <a:stretch>
            <a:fillRect/>
          </a:stretch>
        </p:blipFill>
        <p:spPr>
          <a:xfrm>
            <a:off x="9173633" y="1612899"/>
            <a:ext cx="2350299" cy="1993901"/>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JavaScript example"/>
          <p:cNvSpPr txBox="1"/>
          <p:nvPr>
            <p:ph type="title"/>
          </p:nvPr>
        </p:nvSpPr>
        <p:spPr>
          <a:prstGeom prst="rect">
            <a:avLst/>
          </a:prstGeom>
        </p:spPr>
        <p:txBody>
          <a:bodyPr/>
          <a:lstStyle>
            <a:lvl1pPr defTabSz="543305">
              <a:spcBef>
                <a:spcPts val="1400"/>
              </a:spcBef>
              <a:defRPr sz="7161"/>
            </a:lvl1pPr>
          </a:lstStyle>
          <a:p>
            <a:pPr/>
            <a:r>
              <a:t>JavaScript example</a:t>
            </a:r>
          </a:p>
        </p:txBody>
      </p:sp>
      <p:sp>
        <p:nvSpPr>
          <p:cNvPr id="233" name="Not to be disparaged! Prepare your data; output as .json.  Have your webpage (with javascript) just load your data and ta-da!  A visualization!  [and we have a demo]"/>
          <p:cNvSpPr txBox="1"/>
          <p:nvPr>
            <p:ph type="body" sz="quarter" idx="1"/>
          </p:nvPr>
        </p:nvSpPr>
        <p:spPr>
          <a:xfrm>
            <a:off x="512233" y="1949879"/>
            <a:ext cx="11988801" cy="1941051"/>
          </a:xfrm>
          <a:prstGeom prst="rect">
            <a:avLst/>
          </a:prstGeom>
        </p:spPr>
        <p:txBody>
          <a:bodyPr/>
          <a:lstStyle/>
          <a:p>
            <a:pPr/>
            <a:r>
              <a:t>Not to be disparaged! Prepare your data; output as .json.  Have your webpage (with javascript) just load your data and ta-da!  A visualization!  [and we have a demo]</a:t>
            </a:r>
          </a:p>
        </p:txBody>
      </p:sp>
      <p:sp>
        <p:nvSpPr>
          <p:cNvPr id="234" name="Slide Number"/>
          <p:cNvSpPr txBox="1"/>
          <p:nvPr>
            <p:ph type="sldNum" sz="quarter" idx="2"/>
          </p:nvPr>
        </p:nvSpPr>
        <p:spPr>
          <a:xfrm>
            <a:off x="12681216" y="9258300"/>
            <a:ext cx="304268"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7" name="Image Gallery"/>
          <p:cNvGrpSpPr/>
          <p:nvPr/>
        </p:nvGrpSpPr>
        <p:grpSpPr>
          <a:xfrm>
            <a:off x="2819400" y="4583509"/>
            <a:ext cx="7366001" cy="3886201"/>
            <a:chOff x="0" y="0"/>
            <a:chExt cx="7366000" cy="3886200"/>
          </a:xfrm>
        </p:grpSpPr>
        <p:pic>
          <p:nvPicPr>
            <p:cNvPr id="235" name="07DC6A23-7E94-49F6-A5D4-A1FD3F0C65D0-L0-001.jpeg" descr="07DC6A23-7E94-49F6-A5D4-A1FD3F0C65D0-L0-001.jpeg"/>
            <p:cNvPicPr>
              <a:picLocks noChangeAspect="1"/>
            </p:cNvPicPr>
            <p:nvPr/>
          </p:nvPicPr>
          <p:blipFill>
            <a:blip r:embed="rId2">
              <a:extLst/>
            </a:blip>
            <a:srcRect l="3376" t="0" r="3377" b="0"/>
            <a:stretch>
              <a:fillRect/>
            </a:stretch>
          </p:blipFill>
          <p:spPr>
            <a:xfrm>
              <a:off x="0" y="0"/>
              <a:ext cx="7366000" cy="3460218"/>
            </a:xfrm>
            <a:prstGeom prst="rect">
              <a:avLst/>
            </a:prstGeom>
            <a:ln w="12700" cap="flat">
              <a:noFill/>
              <a:miter lim="400000"/>
            </a:ln>
            <a:effectLst/>
          </p:spPr>
        </p:pic>
        <p:sp>
          <p:nvSpPr>
            <p:cNvPr id="236" name="Check out d3js.org for a sample of the many types available."/>
            <p:cNvSpPr txBox="1"/>
            <p:nvPr/>
          </p:nvSpPr>
          <p:spPr>
            <a:xfrm>
              <a:off x="0" y="3536417"/>
              <a:ext cx="7366000" cy="349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lgn="l" defTabSz="914400">
                <a:defRPr sz="1400">
                  <a:solidFill>
                    <a:srgbClr val="000000"/>
                  </a:solidFill>
                  <a:latin typeface="Arial"/>
                  <a:ea typeface="Arial"/>
                  <a:cs typeface="Arial"/>
                  <a:sym typeface="Arial"/>
                </a:defRPr>
              </a:pPr>
              <a:r>
                <a:t>Check out </a:t>
              </a:r>
              <a:r>
                <a:rPr u="sng">
                  <a:solidFill>
                    <a:srgbClr val="0000FF"/>
                  </a:solidFill>
                  <a:uFill>
                    <a:solidFill>
                      <a:srgbClr val="0000FF"/>
                    </a:solidFill>
                  </a:uFill>
                  <a:hlinkClick r:id="rId3" invalidUrl="" action="" tgtFrame="" tooltip="" history="1" highlightClick="0" endSnd="0"/>
                </a:rPr>
                <a:t>d3js.org</a:t>
              </a:r>
              <a:r>
                <a:t> for a sample of the many types available.</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Python example"/>
          <p:cNvSpPr txBox="1"/>
          <p:nvPr>
            <p:ph type="title"/>
          </p:nvPr>
        </p:nvSpPr>
        <p:spPr>
          <a:prstGeom prst="rect">
            <a:avLst/>
          </a:prstGeom>
        </p:spPr>
        <p:txBody>
          <a:bodyPr/>
          <a:lstStyle>
            <a:lvl1pPr defTabSz="543305">
              <a:spcBef>
                <a:spcPts val="1400"/>
              </a:spcBef>
              <a:defRPr sz="7161"/>
            </a:lvl1pPr>
          </a:lstStyle>
          <a:p>
            <a:pPr/>
            <a:r>
              <a:t>Python example</a:t>
            </a:r>
          </a:p>
        </p:txBody>
      </p:sp>
      <p:sp>
        <p:nvSpPr>
          <p:cNvPr id="240" name="Slide Number"/>
          <p:cNvSpPr txBox="1"/>
          <p:nvPr>
            <p:ph type="sldNum" sz="quarter" idx="2"/>
          </p:nvPr>
        </p:nvSpPr>
        <p:spPr>
          <a:xfrm>
            <a:off x="12688074" y="9258300"/>
            <a:ext cx="29055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 name="import matplotlib…"/>
          <p:cNvSpPr txBox="1"/>
          <p:nvPr/>
        </p:nvSpPr>
        <p:spPr>
          <a:xfrm>
            <a:off x="531004" y="1998470"/>
            <a:ext cx="12026901" cy="72900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1" algn="l" defTabSz="914400">
              <a:defRPr sz="2200">
                <a:solidFill>
                  <a:srgbClr val="000000"/>
                </a:solidFill>
                <a:latin typeface="Inconsolata"/>
                <a:ea typeface="Inconsolata"/>
                <a:cs typeface="Inconsolata"/>
                <a:sym typeface="Inconsolata"/>
              </a:defRPr>
            </a:pPr>
            <a:r>
              <a:t>import matplotlib</a:t>
            </a:r>
          </a:p>
          <a:p>
            <a:pPr lvl="1" algn="l" defTabSz="914400">
              <a:defRPr sz="2200">
                <a:solidFill>
                  <a:srgbClr val="000000"/>
                </a:solidFill>
                <a:latin typeface="Inconsolata"/>
                <a:ea typeface="Inconsolata"/>
                <a:cs typeface="Inconsolata"/>
                <a:sym typeface="Inconsolata"/>
              </a:defRPr>
            </a:pPr>
            <a:r>
              <a:t>import matplotlib.pyplot as plt</a:t>
            </a:r>
          </a:p>
          <a:p>
            <a:pPr lvl="1" algn="l" defTabSz="914400">
              <a:defRPr sz="2200">
                <a:solidFill>
                  <a:srgbClr val="000000"/>
                </a:solidFill>
                <a:latin typeface="Inconsolata"/>
                <a:ea typeface="Inconsolata"/>
                <a:cs typeface="Inconsolata"/>
                <a:sym typeface="Inconsolata"/>
              </a:defRPr>
            </a:pPr>
            <a:r>
              <a:t>%config InlineBackend.figure_formats = ["retina"]</a:t>
            </a:r>
          </a:p>
          <a:p>
            <a:pPr lvl="1" algn="l" defTabSz="914400">
              <a:defRPr sz="2200">
                <a:solidFill>
                  <a:srgbClr val="000000"/>
                </a:solidFill>
                <a:latin typeface="Inconsolata"/>
                <a:ea typeface="Inconsolata"/>
                <a:cs typeface="Inconsolata"/>
                <a:sym typeface="Inconsolata"/>
              </a:defRPr>
            </a:pPr>
            <a:r>
              <a:t>import numpy as np</a:t>
            </a:r>
          </a:p>
          <a:p>
            <a:pPr lvl="1" algn="l" defTabSz="914400">
              <a:defRPr sz="2200">
                <a:solidFill>
                  <a:srgbClr val="000000"/>
                </a:solidFill>
                <a:latin typeface="Inconsolata"/>
                <a:ea typeface="Inconsolata"/>
                <a:cs typeface="Inconsolata"/>
                <a:sym typeface="Inconsolata"/>
              </a:defRPr>
            </a:pPr>
          </a:p>
          <a:p>
            <a:pPr lvl="1" algn="l" defTabSz="914400">
              <a:defRPr sz="2200">
                <a:solidFill>
                  <a:srgbClr val="000000"/>
                </a:solidFill>
                <a:latin typeface="Inconsolata"/>
                <a:ea typeface="Inconsolata"/>
                <a:cs typeface="Inconsolata"/>
                <a:sym typeface="Inconsolata"/>
              </a:defRPr>
            </a:pPr>
            <a:r>
              <a:t>x = np.linspace(0, 5, 10)</a:t>
            </a:r>
          </a:p>
          <a:p>
            <a:pPr lvl="1" algn="l" defTabSz="914400">
              <a:defRPr sz="2200">
                <a:solidFill>
                  <a:srgbClr val="000000"/>
                </a:solidFill>
                <a:latin typeface="Inconsolata"/>
                <a:ea typeface="Inconsolata"/>
                <a:cs typeface="Inconsolata"/>
                <a:sym typeface="Inconsolata"/>
              </a:defRPr>
            </a:pPr>
            <a:r>
              <a:t>y = x ** 2</a:t>
            </a:r>
          </a:p>
          <a:p>
            <a:pPr lvl="1" algn="l" defTabSz="914400">
              <a:defRPr sz="2200">
                <a:solidFill>
                  <a:srgbClr val="000000"/>
                </a:solidFill>
                <a:latin typeface="Inconsolata"/>
                <a:ea typeface="Inconsolata"/>
                <a:cs typeface="Inconsolata"/>
                <a:sym typeface="Inconsolata"/>
              </a:defRPr>
            </a:pPr>
          </a:p>
          <a:p>
            <a:pPr lvl="1" algn="l" defTabSz="914400">
              <a:defRPr sz="2200">
                <a:solidFill>
                  <a:srgbClr val="000000"/>
                </a:solidFill>
                <a:latin typeface="Inconsolata"/>
                <a:ea typeface="Inconsolata"/>
                <a:cs typeface="Inconsolata"/>
                <a:sym typeface="Inconsolata"/>
              </a:defRPr>
            </a:pPr>
            <a:r>
              <a:t>figure()</a:t>
            </a:r>
          </a:p>
          <a:p>
            <a:pPr lvl="1" algn="l" defTabSz="914400">
              <a:defRPr sz="2200">
                <a:solidFill>
                  <a:srgbClr val="000000"/>
                </a:solidFill>
                <a:latin typeface="Inconsolata"/>
                <a:ea typeface="Inconsolata"/>
                <a:cs typeface="Inconsolata"/>
                <a:sym typeface="Inconsolata"/>
              </a:defRPr>
            </a:pPr>
            <a:r>
              <a:t>plot(x, y, 'r')</a:t>
            </a:r>
          </a:p>
          <a:p>
            <a:pPr lvl="1" algn="l" defTabSz="914400">
              <a:defRPr sz="2200">
                <a:solidFill>
                  <a:srgbClr val="000000"/>
                </a:solidFill>
                <a:latin typeface="Inconsolata"/>
                <a:ea typeface="Inconsolata"/>
                <a:cs typeface="Inconsolata"/>
                <a:sym typeface="Inconsolata"/>
              </a:defRPr>
            </a:pPr>
            <a:r>
              <a:t>xlabel('x')</a:t>
            </a:r>
          </a:p>
          <a:p>
            <a:pPr lvl="1" algn="l" defTabSz="914400">
              <a:defRPr sz="2200">
                <a:solidFill>
                  <a:srgbClr val="000000"/>
                </a:solidFill>
                <a:latin typeface="Inconsolata"/>
                <a:ea typeface="Inconsolata"/>
                <a:cs typeface="Inconsolata"/>
                <a:sym typeface="Inconsolata"/>
              </a:defRPr>
            </a:pPr>
            <a:r>
              <a:t>ylabel('y')</a:t>
            </a:r>
          </a:p>
          <a:p>
            <a:pPr lvl="1" algn="l" defTabSz="914400">
              <a:defRPr sz="2200">
                <a:solidFill>
                  <a:srgbClr val="000000"/>
                </a:solidFill>
                <a:latin typeface="Inconsolata"/>
                <a:ea typeface="Inconsolata"/>
                <a:cs typeface="Inconsolata"/>
                <a:sym typeface="Inconsolata"/>
              </a:defRPr>
            </a:pPr>
            <a:r>
              <a:t>title('title')</a:t>
            </a:r>
          </a:p>
          <a:p>
            <a:pPr lvl="1" algn="l" defTabSz="914400">
              <a:defRPr sz="2200">
                <a:solidFill>
                  <a:srgbClr val="000000"/>
                </a:solidFill>
                <a:latin typeface="Inconsolata"/>
                <a:ea typeface="Inconsolata"/>
                <a:cs typeface="Inconsolata"/>
                <a:sym typeface="Inconsolata"/>
              </a:defRPr>
            </a:pPr>
            <a:r>
              <a:t>show()</a:t>
            </a:r>
          </a:p>
          <a:p>
            <a:pPr lvl="1" algn="l" defTabSz="914400">
              <a:defRPr sz="2200">
                <a:solidFill>
                  <a:srgbClr val="000000"/>
                </a:solidFill>
                <a:latin typeface="Inconsolata"/>
                <a:ea typeface="Inconsolata"/>
                <a:cs typeface="Inconsolata"/>
                <a:sym typeface="Inconsolata"/>
              </a:defRPr>
            </a:pPr>
          </a:p>
          <a:p>
            <a:pPr lvl="1" algn="l" defTabSz="914400">
              <a:defRPr sz="2200">
                <a:solidFill>
                  <a:srgbClr val="000000"/>
                </a:solidFill>
                <a:latin typeface="Inconsolata"/>
                <a:ea typeface="Inconsolata"/>
                <a:cs typeface="Inconsolata"/>
                <a:sym typeface="Inconsolata"/>
              </a:defRPr>
            </a:pPr>
            <a:r>
              <a:t>fig = plt.figure()</a:t>
            </a:r>
          </a:p>
          <a:p>
            <a:pPr lvl="1" algn="l" defTabSz="914400">
              <a:defRPr sz="2200">
                <a:solidFill>
                  <a:srgbClr val="000000"/>
                </a:solidFill>
                <a:latin typeface="Inconsolata"/>
                <a:ea typeface="Inconsolata"/>
                <a:cs typeface="Inconsolata"/>
                <a:sym typeface="Inconsolata"/>
              </a:defRPr>
            </a:pPr>
          </a:p>
          <a:p>
            <a:pPr lvl="1" algn="l" defTabSz="914400">
              <a:defRPr sz="2200">
                <a:solidFill>
                  <a:srgbClr val="000000"/>
                </a:solidFill>
                <a:latin typeface="Inconsolata"/>
                <a:ea typeface="Inconsolata"/>
                <a:cs typeface="Inconsolata"/>
                <a:sym typeface="Inconsolata"/>
              </a:defRPr>
            </a:pPr>
            <a:r>
              <a:t>axes = fig.add_axes([0.1, 0.1, 0.8, 0.8]) # left, bottom, width, height (range 0 to 1)</a:t>
            </a:r>
          </a:p>
          <a:p>
            <a:pPr lvl="1" algn="l" defTabSz="914400">
              <a:defRPr sz="2200">
                <a:solidFill>
                  <a:srgbClr val="000000"/>
                </a:solidFill>
                <a:latin typeface="Inconsolata"/>
                <a:ea typeface="Inconsolata"/>
                <a:cs typeface="Inconsolata"/>
                <a:sym typeface="Inconsolata"/>
              </a:defRPr>
            </a:pPr>
          </a:p>
          <a:p>
            <a:pPr lvl="1" algn="l" defTabSz="914400">
              <a:defRPr sz="2200">
                <a:solidFill>
                  <a:srgbClr val="000000"/>
                </a:solidFill>
                <a:latin typeface="Inconsolata"/>
                <a:ea typeface="Inconsolata"/>
                <a:cs typeface="Inconsolata"/>
                <a:sym typeface="Inconsolata"/>
              </a:defRPr>
            </a:pPr>
            <a:r>
              <a:t>axes.plot(x, y, 'r')</a:t>
            </a:r>
          </a:p>
          <a:p>
            <a:pPr lvl="1" algn="l" defTabSz="914400">
              <a:defRPr sz="2200">
                <a:solidFill>
                  <a:srgbClr val="000000"/>
                </a:solidFill>
                <a:latin typeface="Inconsolata"/>
                <a:ea typeface="Inconsolata"/>
                <a:cs typeface="Inconsolata"/>
                <a:sym typeface="Inconsolata"/>
              </a:defRPr>
            </a:pPr>
          </a:p>
          <a:p>
            <a:pPr lvl="1" algn="l" defTabSz="914400">
              <a:defRPr sz="2200">
                <a:solidFill>
                  <a:srgbClr val="000000"/>
                </a:solidFill>
                <a:latin typeface="Inconsolata"/>
                <a:ea typeface="Inconsolata"/>
                <a:cs typeface="Inconsolata"/>
                <a:sym typeface="Inconsolata"/>
              </a:defRPr>
            </a:pPr>
            <a:r>
              <a:t>axes.set_xlabel('x')</a:t>
            </a:r>
          </a:p>
          <a:p>
            <a:pPr lvl="1" algn="l" defTabSz="914400">
              <a:defRPr sz="2200">
                <a:solidFill>
                  <a:srgbClr val="000000"/>
                </a:solidFill>
                <a:latin typeface="Inconsolata"/>
                <a:ea typeface="Inconsolata"/>
                <a:cs typeface="Inconsolata"/>
                <a:sym typeface="Inconsolata"/>
              </a:defRPr>
            </a:pPr>
            <a:r>
              <a:t>axes.set_ylabel('y')</a:t>
            </a:r>
          </a:p>
          <a:p>
            <a:pPr lvl="1" algn="l" defTabSz="914400">
              <a:defRPr sz="2200">
                <a:solidFill>
                  <a:srgbClr val="000000"/>
                </a:solidFill>
                <a:latin typeface="Inconsolata"/>
                <a:ea typeface="Inconsolata"/>
                <a:cs typeface="Inconsolata"/>
                <a:sym typeface="Inconsolata"/>
              </a:defRPr>
            </a:pPr>
            <a:r>
              <a:t>axes.set_title('title');</a:t>
            </a:r>
          </a:p>
        </p:txBody>
      </p:sp>
      <p:sp>
        <p:nvSpPr>
          <p:cNvPr id="242" name="read each line - know why it is there."/>
          <p:cNvSpPr txBox="1"/>
          <p:nvPr/>
        </p:nvSpPr>
        <p:spPr>
          <a:xfrm>
            <a:off x="8284302" y="2218266"/>
            <a:ext cx="2941639" cy="91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i="1">
                <a:solidFill>
                  <a:schemeClr val="accent5">
                    <a:hueOff val="-411174"/>
                    <a:satOff val="4030"/>
                    <a:lumOff val="-29867"/>
                  </a:schemeClr>
                </a:solidFill>
              </a:defRPr>
            </a:lvl1pPr>
          </a:lstStyle>
          <a:p>
            <a:pPr/>
            <a:r>
              <a:t>read each line - know why it is there.</a:t>
            </a:r>
          </a:p>
        </p:txBody>
      </p:sp>
      <p:sp>
        <p:nvSpPr>
          <p:cNvPr id="243" name="what’s up here?"/>
          <p:cNvSpPr txBox="1"/>
          <p:nvPr/>
        </p:nvSpPr>
        <p:spPr>
          <a:xfrm>
            <a:off x="8284302" y="4419599"/>
            <a:ext cx="2941639"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i="1">
                <a:solidFill>
                  <a:schemeClr val="accent5">
                    <a:hueOff val="-411174"/>
                    <a:satOff val="4030"/>
                    <a:lumOff val="-29867"/>
                  </a:schemeClr>
                </a:solidFill>
              </a:defRPr>
            </a:lvl1pPr>
          </a:lstStyle>
          <a:p>
            <a:pPr/>
            <a:r>
              <a:t>what’s up here?</a:t>
            </a:r>
          </a:p>
        </p:txBody>
      </p:sp>
      <p:sp>
        <p:nvSpPr>
          <p:cNvPr id="244" name="… breakout activity time"/>
          <p:cNvSpPr txBox="1"/>
          <p:nvPr/>
        </p:nvSpPr>
        <p:spPr>
          <a:xfrm>
            <a:off x="8284302" y="9025466"/>
            <a:ext cx="3397913"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i="1">
                <a:solidFill>
                  <a:schemeClr val="accent5">
                    <a:hueOff val="-411174"/>
                    <a:satOff val="4030"/>
                    <a:lumOff val="-29867"/>
                  </a:schemeClr>
                </a:solidFill>
              </a:defRPr>
            </a:lvl1pPr>
          </a:lstStyle>
          <a:p>
            <a:pPr/>
            <a:r>
              <a:t>… breakout activity time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Examples &amp; Resources"/>
          <p:cNvSpPr txBox="1"/>
          <p:nvPr>
            <p:ph type="title"/>
          </p:nvPr>
        </p:nvSpPr>
        <p:spPr>
          <a:prstGeom prst="rect">
            <a:avLst/>
          </a:prstGeom>
        </p:spPr>
        <p:txBody>
          <a:bodyPr/>
          <a:lstStyle>
            <a:lvl1pPr defTabSz="543305">
              <a:spcBef>
                <a:spcPts val="1400"/>
              </a:spcBef>
              <a:defRPr sz="7161"/>
            </a:lvl1pPr>
          </a:lstStyle>
          <a:p>
            <a:pPr/>
            <a:r>
              <a:t>Examples &amp; Resources</a:t>
            </a:r>
          </a:p>
        </p:txBody>
      </p:sp>
      <p:sp>
        <p:nvSpPr>
          <p:cNvPr id="247" name="In the resources folder…"/>
          <p:cNvSpPr txBox="1"/>
          <p:nvPr>
            <p:ph type="body" idx="1"/>
          </p:nvPr>
        </p:nvSpPr>
        <p:spPr>
          <a:xfrm>
            <a:off x="508000" y="2290233"/>
            <a:ext cx="11988800" cy="6773335"/>
          </a:xfrm>
          <a:prstGeom prst="rect">
            <a:avLst/>
          </a:prstGeom>
        </p:spPr>
        <p:txBody>
          <a:bodyPr/>
          <a:lstStyle/>
          <a:p>
            <a:pPr/>
            <a:r>
              <a:t>In the resources folder</a:t>
            </a:r>
          </a:p>
          <a:p>
            <a:pPr lvl="1"/>
            <a:r>
              <a:t>DataVis_1_Matplotlib.ipynb</a:t>
            </a:r>
          </a:p>
          <a:p>
            <a:pPr lvl="1"/>
            <a:r>
              <a:t>DataVis-extra-fyi.ipynb</a:t>
            </a:r>
          </a:p>
          <a:p>
            <a:pPr lvl="1"/>
            <a:r>
              <a:t>Python for Data Analysis (text)</a:t>
            </a:r>
          </a:p>
          <a:p>
            <a:pPr lvl="1"/>
            <a:r>
              <a:t>“Cheet Sheets”</a:t>
            </a:r>
          </a:p>
          <a:p>
            <a:pPr lvl="1"/>
          </a:p>
          <a:p>
            <a:pPr lvl="1"/>
            <a:r>
              <a:t>InfoVis texts tend to cluster by some main themes:</a:t>
            </a:r>
          </a:p>
          <a:p>
            <a:pPr lvl="2"/>
            <a:r>
              <a:t>“Empirical” school (Stanko, Ware)</a:t>
            </a:r>
          </a:p>
          <a:p>
            <a:pPr lvl="2"/>
            <a:r>
              <a:t>Data over People (Mutzner, Illinsky &amp; Steele)</a:t>
            </a:r>
          </a:p>
          <a:p>
            <a:pPr lvl="2"/>
            <a:r>
              <a:t>Communication (Benoît, Heer)</a:t>
            </a:r>
          </a:p>
        </p:txBody>
      </p:sp>
      <p:sp>
        <p:nvSpPr>
          <p:cNvPr id="248" name="Slide Number"/>
          <p:cNvSpPr txBox="1"/>
          <p:nvPr>
            <p:ph type="sldNum" sz="quarter" idx="2"/>
          </p:nvPr>
        </p:nvSpPr>
        <p:spPr>
          <a:xfrm>
            <a:off x="12682359" y="9258300"/>
            <a:ext cx="30198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Resources; White Papers"/>
          <p:cNvSpPr txBox="1"/>
          <p:nvPr>
            <p:ph type="title"/>
          </p:nvPr>
        </p:nvSpPr>
        <p:spPr>
          <a:prstGeom prst="rect">
            <a:avLst/>
          </a:prstGeom>
        </p:spPr>
        <p:txBody>
          <a:bodyPr/>
          <a:lstStyle>
            <a:lvl1pPr defTabSz="543305">
              <a:spcBef>
                <a:spcPts val="1400"/>
              </a:spcBef>
              <a:defRPr sz="7161"/>
            </a:lvl1pPr>
          </a:lstStyle>
          <a:p>
            <a:pPr/>
            <a:r>
              <a:t>Resources; White Papers</a:t>
            </a:r>
          </a:p>
        </p:txBody>
      </p:sp>
      <p:sp>
        <p:nvSpPr>
          <p:cNvPr id="251" name="Benoît (2019)  Introduction to information visualization…"/>
          <p:cNvSpPr txBox="1"/>
          <p:nvPr>
            <p:ph type="body" idx="1"/>
          </p:nvPr>
        </p:nvSpPr>
        <p:spPr>
          <a:prstGeom prst="rect">
            <a:avLst/>
          </a:prstGeom>
        </p:spPr>
        <p:txBody>
          <a:bodyPr/>
          <a:lstStyle/>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r>
              <a:t>Benoît (2019)  </a:t>
            </a:r>
            <a:r>
              <a:rPr i="1"/>
              <a:t>Introduction to information visualization</a:t>
            </a:r>
            <a:endParaRPr i="1"/>
          </a:p>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r>
              <a:t>Ware  </a:t>
            </a:r>
            <a:r>
              <a:rPr i="1"/>
              <a:t>Information visualization</a:t>
            </a:r>
            <a:r>
              <a:t> and </a:t>
            </a:r>
            <a:r>
              <a:rPr i="1"/>
              <a:t>Design for visual thinking</a:t>
            </a:r>
            <a:endParaRPr i="1"/>
          </a:p>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r>
              <a:t>Tufte </a:t>
            </a:r>
            <a:r>
              <a:rPr i="1"/>
              <a:t>Visual display of quantified data</a:t>
            </a:r>
            <a:r>
              <a:t>, </a:t>
            </a:r>
            <a:r>
              <a:rPr i="1"/>
              <a:t>Visual explanation</a:t>
            </a:r>
            <a:r>
              <a:t>, </a:t>
            </a:r>
            <a:r>
              <a:rPr i="1"/>
              <a:t>Beautiful evidence, etc.</a:t>
            </a:r>
            <a:endParaRPr i="1"/>
          </a:p>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r>
              <a:t>Steele &amp; Illinsky</a:t>
            </a:r>
            <a:r>
              <a:rPr i="1"/>
              <a:t>  Beautiful information</a:t>
            </a:r>
            <a:r>
              <a:t>  [series of articles]</a:t>
            </a:r>
          </a:p>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p>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r>
              <a:t>Börner, K.  </a:t>
            </a:r>
            <a:r>
              <a:rPr i="1"/>
              <a:t>Atlas of knowledge</a:t>
            </a:r>
            <a:r>
              <a:t> and </a:t>
            </a:r>
            <a:r>
              <a:rPr i="1"/>
              <a:t>Atlas of science [</a:t>
            </a:r>
            <a:r>
              <a:t>various demos of one-off examples]</a:t>
            </a:r>
          </a:p>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r>
              <a:t>Munzner  </a:t>
            </a:r>
            <a:r>
              <a:rPr i="1"/>
              <a:t>Visual analysis and design</a:t>
            </a:r>
            <a:endParaRPr i="1"/>
          </a:p>
          <a:p>
            <a:pPr marL="197104" indent="-197104" defTabSz="886968">
              <a:lnSpc>
                <a:spcPct val="115000"/>
              </a:lnSpc>
              <a:spcBef>
                <a:spcPts val="0"/>
              </a:spcBef>
              <a:buClr>
                <a:srgbClr val="434343"/>
              </a:buClr>
              <a:buSzPts val="2200"/>
              <a:buFont typeface="Helvetica"/>
              <a:buChar char="●"/>
              <a:defRPr i="1" sz="2231">
                <a:solidFill>
                  <a:srgbClr val="434343"/>
                </a:solidFill>
                <a:latin typeface="Freight Sans Medium"/>
                <a:ea typeface="Freight Sans Medium"/>
                <a:cs typeface="Freight Sans Medium"/>
                <a:sym typeface="Freight Sans Medium"/>
              </a:defRPr>
            </a:pPr>
          </a:p>
          <a:p>
            <a:pPr marL="197104" indent="-197104" defTabSz="886968">
              <a:lnSpc>
                <a:spcPct val="115000"/>
              </a:lnSpc>
              <a:spcBef>
                <a:spcPts val="0"/>
              </a:spcBef>
              <a:buClr>
                <a:srgbClr val="434343"/>
              </a:buClr>
              <a:buSzPts val="2200"/>
              <a:buFont typeface="Helvetica"/>
              <a:buChar char="●"/>
              <a:defRPr i="1" sz="2231">
                <a:solidFill>
                  <a:srgbClr val="434343"/>
                </a:solidFill>
                <a:latin typeface="Freight Sans Medium"/>
                <a:ea typeface="Freight Sans Medium"/>
                <a:cs typeface="Freight Sans Medium"/>
                <a:sym typeface="Freight Sans Medium"/>
              </a:defRPr>
            </a:pPr>
            <a:r>
              <a:t>IEEE Visualization  </a:t>
            </a:r>
            <a:r>
              <a:rPr i="0"/>
              <a:t>[professional organization]</a:t>
            </a:r>
          </a:p>
          <a:p>
            <a:pPr marL="197104" indent="-197104" defTabSz="886968">
              <a:lnSpc>
                <a:spcPct val="115000"/>
              </a:lnSpc>
              <a:spcBef>
                <a:spcPts val="0"/>
              </a:spcBef>
              <a:buClr>
                <a:srgbClr val="434343"/>
              </a:buClr>
              <a:buSzPts val="2200"/>
              <a:buFont typeface="Helvetica"/>
              <a:buChar char="●"/>
              <a:defRPr i="1" sz="2231">
                <a:solidFill>
                  <a:srgbClr val="434343"/>
                </a:solidFill>
                <a:latin typeface="Freight Sans Medium"/>
                <a:ea typeface="Freight Sans Medium"/>
                <a:cs typeface="Freight Sans Medium"/>
                <a:sym typeface="Freight Sans Medium"/>
              </a:defRPr>
            </a:pPr>
            <a:r>
              <a:t>ACM SIGVIS     [professional organization]</a:t>
            </a:r>
          </a:p>
          <a:p>
            <a:pPr marL="197104" indent="-197104" defTabSz="886968">
              <a:lnSpc>
                <a:spcPct val="115000"/>
              </a:lnSpc>
              <a:spcBef>
                <a:spcPts val="0"/>
              </a:spcBef>
              <a:buClr>
                <a:srgbClr val="434343"/>
              </a:buClr>
              <a:buSzPts val="2200"/>
              <a:buFont typeface="Helvetica"/>
              <a:buChar char="●"/>
              <a:defRPr i="1" sz="2231">
                <a:solidFill>
                  <a:srgbClr val="434343"/>
                </a:solidFill>
                <a:latin typeface="Freight Sans Medium"/>
                <a:ea typeface="Freight Sans Medium"/>
                <a:cs typeface="Freight Sans Medium"/>
                <a:sym typeface="Freight Sans Medium"/>
              </a:defRPr>
            </a:pPr>
            <a:r>
              <a:t>Information visualization </a:t>
            </a:r>
            <a:r>
              <a:rPr i="0"/>
              <a:t>(journal)</a:t>
            </a:r>
            <a:endParaRPr i="0"/>
          </a:p>
          <a:p>
            <a:pPr marL="197104" indent="-197104" defTabSz="886968">
              <a:lnSpc>
                <a:spcPct val="115000"/>
              </a:lnSpc>
              <a:spcBef>
                <a:spcPts val="0"/>
              </a:spcBef>
              <a:buClr>
                <a:srgbClr val="434343"/>
              </a:buClr>
              <a:buSzPts val="2200"/>
              <a:buFont typeface="Helvetica"/>
              <a:buChar char="●"/>
              <a:defRPr i="1" sz="2231">
                <a:solidFill>
                  <a:srgbClr val="434343"/>
                </a:solidFill>
                <a:latin typeface="Freight Sans Medium"/>
                <a:ea typeface="Freight Sans Medium"/>
                <a:cs typeface="Freight Sans Medium"/>
                <a:sym typeface="Freight Sans Medium"/>
              </a:defRPr>
            </a:pPr>
            <a:endParaRPr i="0"/>
          </a:p>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r>
              <a:t>Gartner “</a:t>
            </a:r>
            <a:r>
              <a:rPr u="sng">
                <a:solidFill>
                  <a:srgbClr val="0000FF"/>
                </a:solidFill>
                <a:uFill>
                  <a:solidFill>
                    <a:srgbClr val="0000FF"/>
                  </a:solidFill>
                </a:uFill>
                <a:hlinkClick r:id="rId2" invalidUrl="" action="" tgtFrame="" tooltip="" history="1" highlightClick="0" endSnd="0"/>
              </a:rPr>
              <a:t>Not all BI platforms are created equal</a:t>
            </a:r>
            <a:r>
              <a:t>”</a:t>
            </a:r>
          </a:p>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p>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r>
              <a:t>Bobriakov (2018)  </a:t>
            </a:r>
            <a:r>
              <a:rPr u="sng">
                <a:solidFill>
                  <a:srgbClr val="0000FF"/>
                </a:solidFill>
                <a:uFill>
                  <a:solidFill>
                    <a:srgbClr val="0000FF"/>
                  </a:solidFill>
                </a:uFill>
                <a:hlinkClick r:id="rId3" invalidUrl="" action="" tgtFrame="" tooltip="" history="1" highlightClick="0" endSnd="0"/>
              </a:rPr>
              <a:t>Comparative analysis of</a:t>
            </a:r>
            <a:r>
              <a:t> … </a:t>
            </a:r>
          </a:p>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p>
          <a:p>
            <a:pPr marL="197104" indent="-197104" defTabSz="886968">
              <a:lnSpc>
                <a:spcPct val="115000"/>
              </a:lnSpc>
              <a:spcBef>
                <a:spcPts val="0"/>
              </a:spcBef>
              <a:buClr>
                <a:srgbClr val="434343"/>
              </a:buClr>
              <a:buSzPts val="2200"/>
              <a:buFont typeface="Helvetica"/>
              <a:buChar char="●"/>
              <a:defRPr sz="2231">
                <a:solidFill>
                  <a:srgbClr val="434343"/>
                </a:solidFill>
                <a:latin typeface="Freight Sans Medium"/>
                <a:ea typeface="Freight Sans Medium"/>
                <a:cs typeface="Freight Sans Medium"/>
                <a:sym typeface="Freight Sans Medium"/>
              </a:defRPr>
            </a:pPr>
            <a:r>
              <a:t>Tableau (</a:t>
            </a:r>
            <a:r>
              <a:rPr u="sng">
                <a:solidFill>
                  <a:srgbClr val="0000FF"/>
                </a:solidFill>
                <a:uFill>
                  <a:solidFill>
                    <a:srgbClr val="0000FF"/>
                  </a:solidFill>
                </a:uFill>
                <a:hlinkClick r:id="rId4" invalidUrl="" action="" tgtFrame="" tooltip="" history="1" highlightClick="0" endSnd="0"/>
              </a:rPr>
              <a:t>homepage</a:t>
            </a:r>
            <a:r>
              <a:t>; download and try for free)</a:t>
            </a:r>
          </a:p>
        </p:txBody>
      </p:sp>
      <p:sp>
        <p:nvSpPr>
          <p:cNvPr id="252" name="Slide Number"/>
          <p:cNvSpPr txBox="1"/>
          <p:nvPr>
            <p:ph type="sldNum" sz="quarter" idx="2"/>
          </p:nvPr>
        </p:nvSpPr>
        <p:spPr>
          <a:xfrm>
            <a:off x="12684645" y="9258300"/>
            <a:ext cx="297410"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3" name="About 10 years ago, ACM’s lead article was “Should we teach graphic design to computer science students?”"/>
          <p:cNvSpPr txBox="1"/>
          <p:nvPr/>
        </p:nvSpPr>
        <p:spPr>
          <a:xfrm>
            <a:off x="3036250" y="8511116"/>
            <a:ext cx="9294500" cy="91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r>
              <a:t>About 10 years ago, </a:t>
            </a:r>
            <a:r>
              <a:rPr i="1"/>
              <a:t>ACM</a:t>
            </a:r>
            <a:r>
              <a:t>’s lead article was “Should we teach graphic design to computer science students?”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ummary"/>
          <p:cNvSpPr txBox="1"/>
          <p:nvPr>
            <p:ph type="title"/>
          </p:nvPr>
        </p:nvSpPr>
        <p:spPr>
          <a:prstGeom prst="rect">
            <a:avLst/>
          </a:prstGeom>
        </p:spPr>
        <p:txBody>
          <a:bodyPr/>
          <a:lstStyle>
            <a:lvl1pPr defTabSz="543305">
              <a:spcBef>
                <a:spcPts val="1400"/>
              </a:spcBef>
              <a:defRPr sz="7161"/>
            </a:lvl1pPr>
          </a:lstStyle>
          <a:p>
            <a:pPr/>
            <a:r>
              <a:t>Summary</a:t>
            </a:r>
          </a:p>
        </p:txBody>
      </p:sp>
      <p:sp>
        <p:nvSpPr>
          <p:cNvPr id="256" name="“data” versus “information”…"/>
          <p:cNvSpPr txBox="1"/>
          <p:nvPr>
            <p:ph type="body" idx="1"/>
          </p:nvPr>
        </p:nvSpPr>
        <p:spPr>
          <a:xfrm>
            <a:off x="508000" y="1900766"/>
            <a:ext cx="11988801" cy="6773335"/>
          </a:xfrm>
          <a:prstGeom prst="rect">
            <a:avLst/>
          </a:prstGeom>
        </p:spPr>
        <p:txBody>
          <a:bodyPr/>
          <a:lstStyle/>
          <a:p>
            <a:pPr/>
            <a:r>
              <a:t>“data” versus “information”</a:t>
            </a:r>
          </a:p>
          <a:p>
            <a:pPr/>
            <a:r>
              <a:t>Your exposure and your &amp; others’ growing expectation of visualizations in data-rich environments</a:t>
            </a:r>
          </a:p>
          <a:p>
            <a:pPr/>
            <a:r>
              <a:t>Explain, Explore, Predict … with statistical and other data to back up and clarify potential interpretations</a:t>
            </a:r>
          </a:p>
          <a:p>
            <a:pPr/>
            <a:r>
              <a:t>Code-your-own: matplotlib, seaborn, many others for python</a:t>
            </a:r>
          </a:p>
          <a:p>
            <a:pPr/>
            <a:r>
              <a:t>JavaScript and others for web-based presentations</a:t>
            </a:r>
          </a:p>
          <a:p>
            <a:pPr/>
            <a:r>
              <a:t>Tableau and other products</a:t>
            </a:r>
          </a:p>
          <a:p>
            <a:pPr/>
            <a:r>
              <a:t>Know your data; know your audience; learn graphic design (!) and integrate the whole in your code.</a:t>
            </a:r>
          </a:p>
        </p:txBody>
      </p:sp>
      <p:sp>
        <p:nvSpPr>
          <p:cNvPr id="257" name="Slide Number"/>
          <p:cNvSpPr txBox="1"/>
          <p:nvPr>
            <p:ph type="sldNum" sz="quarter" idx="2"/>
          </p:nvPr>
        </p:nvSpPr>
        <p:spPr>
          <a:xfrm>
            <a:off x="12680988" y="9258300"/>
            <a:ext cx="30472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Enjoy the Beautiful in Information!"/>
          <p:cNvSpPr txBox="1"/>
          <p:nvPr/>
        </p:nvSpPr>
        <p:spPr>
          <a:xfrm>
            <a:off x="2566365" y="8500533"/>
            <a:ext cx="787207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BE3E32"/>
                </a:solidFill>
                <a:latin typeface="Grafolita Script"/>
                <a:ea typeface="Grafolita Script"/>
                <a:cs typeface="Grafolita Script"/>
                <a:sym typeface="Grafolita Script"/>
              </a:defRPr>
            </a:lvl1pPr>
          </a:lstStyle>
          <a:p>
            <a:pPr/>
            <a:r>
              <a:t>Enjoy the Beautiful in Information!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Plotting &amp; Data Visualization"/>
          <p:cNvSpPr txBox="1"/>
          <p:nvPr>
            <p:ph type="title"/>
          </p:nvPr>
        </p:nvSpPr>
        <p:spPr>
          <a:prstGeom prst="rect">
            <a:avLst/>
          </a:prstGeom>
        </p:spPr>
        <p:txBody>
          <a:bodyPr/>
          <a:lstStyle>
            <a:lvl1pPr defTabSz="543305">
              <a:spcBef>
                <a:spcPts val="1400"/>
              </a:spcBef>
              <a:defRPr sz="7161"/>
            </a:lvl1pPr>
          </a:lstStyle>
          <a:p>
            <a:pPr/>
            <a:r>
              <a:t>Plotting &amp; Data Visualization</a:t>
            </a:r>
          </a:p>
        </p:txBody>
      </p:sp>
      <p:sp>
        <p:nvSpPr>
          <p:cNvPr id="149" name="IMHO … “information” is the result of human cognition, engagement with, and establishing significance from, the data, applicable to some need, and which enables a person to explain the rationale behind the significance.  Otherwise, it’s all just data.…"/>
          <p:cNvSpPr txBox="1"/>
          <p:nvPr>
            <p:ph type="body" idx="1"/>
          </p:nvPr>
        </p:nvSpPr>
        <p:spPr>
          <a:xfrm>
            <a:off x="307148" y="2036233"/>
            <a:ext cx="12390504" cy="4567788"/>
          </a:xfrm>
          <a:prstGeom prst="rect">
            <a:avLst/>
          </a:prstGeom>
        </p:spPr>
        <p:txBody>
          <a:bodyPr/>
          <a:lstStyle/>
          <a:p>
            <a:pPr marL="465201" indent="-465201" defTabSz="578358">
              <a:spcBef>
                <a:spcPts val="800"/>
              </a:spcBef>
              <a:defRPr sz="3564"/>
            </a:pPr>
            <a:r>
              <a:t>IMHO … “</a:t>
            </a:r>
            <a:r>
              <a:rPr>
                <a:solidFill>
                  <a:srgbClr val="FF2600"/>
                </a:solidFill>
              </a:rPr>
              <a:t>information</a:t>
            </a:r>
            <a:r>
              <a:t>” is the result of human cognition, engagement with, and establishing significance from, the data, applicable to some need, and which enables a person to explain the rationale behind the significance.  Otherwise, it’s all just </a:t>
            </a:r>
            <a:r>
              <a:rPr>
                <a:solidFill>
                  <a:srgbClr val="BE3E32"/>
                </a:solidFill>
              </a:rPr>
              <a:t>data</a:t>
            </a:r>
            <a:r>
              <a:t>.</a:t>
            </a:r>
          </a:p>
          <a:p>
            <a:pPr lvl="1" marL="930402" indent="-465201" defTabSz="578358">
              <a:spcBef>
                <a:spcPts val="800"/>
              </a:spcBef>
              <a:defRPr sz="2475"/>
            </a:pPr>
            <a:r>
              <a:t>Tendency to use as synonyms ‘cause our goal is to provide data as quickly and appropriately as possible to fulfill some need (hence “info”).</a:t>
            </a:r>
          </a:p>
          <a:p>
            <a:pPr marL="465201" indent="-465201" defTabSz="578358">
              <a:spcBef>
                <a:spcPts val="800"/>
              </a:spcBef>
              <a:defRPr sz="3564"/>
            </a:pPr>
            <a:r>
              <a:rPr>
                <a:solidFill>
                  <a:srgbClr val="BE3E32"/>
                </a:solidFill>
              </a:rPr>
              <a:t>Visualization is a language for communicating</a:t>
            </a:r>
            <a:r>
              <a:t> &amp; helping understand data.</a:t>
            </a:r>
          </a:p>
        </p:txBody>
      </p:sp>
      <p:sp>
        <p:nvSpPr>
          <p:cNvPr id="150" name="Slide Number"/>
          <p:cNvSpPr txBox="1"/>
          <p:nvPr>
            <p:ph type="sldNum" sz="quarter" idx="2"/>
          </p:nvPr>
        </p:nvSpPr>
        <p:spPr>
          <a:xfrm>
            <a:off x="12723621" y="9258300"/>
            <a:ext cx="219457"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1" name="Screen Shot 2020-03-02 at 12.50.36 PM.png" descr="Screen Shot 2020-03-02 at 12.50.36 PM.png"/>
          <p:cNvPicPr>
            <a:picLocks noChangeAspect="1"/>
          </p:cNvPicPr>
          <p:nvPr/>
        </p:nvPicPr>
        <p:blipFill>
          <a:blip r:embed="rId2">
            <a:extLst/>
          </a:blip>
          <a:stretch>
            <a:fillRect/>
          </a:stretch>
        </p:blipFill>
        <p:spPr>
          <a:xfrm>
            <a:off x="-1" y="7061200"/>
            <a:ext cx="13004801" cy="1766084"/>
          </a:xfrm>
          <a:prstGeom prst="rect">
            <a:avLst/>
          </a:prstGeom>
          <a:ln w="12700">
            <a:miter lim="400000"/>
          </a:ln>
        </p:spPr>
      </p:pic>
      <p:sp>
        <p:nvSpPr>
          <p:cNvPr id="152" name="Calendar"/>
          <p:cNvSpPr txBox="1"/>
          <p:nvPr/>
        </p:nvSpPr>
        <p:spPr>
          <a:xfrm>
            <a:off x="5795962" y="9271000"/>
            <a:ext cx="1412876"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u="sng">
                <a:latin typeface="Ernestine Pro"/>
                <a:ea typeface="Ernestine Pro"/>
                <a:cs typeface="Ernestine Pro"/>
                <a:sym typeface="Ernestine Pro"/>
                <a:hlinkClick r:id="rId3" invalidUrl="" action="" tgtFrame="" tooltip="" history="1" highlightClick="0" endSnd="0"/>
              </a:defRPr>
            </a:lvl1pPr>
          </a:lstStyle>
          <a:p>
            <a:pPr>
              <a:defRPr u="none"/>
            </a:pPr>
            <a:r>
              <a:rPr u="sng">
                <a:hlinkClick r:id="rId3" invalidUrl="" action="" tgtFrame="" tooltip="" history="1" highlightClick="0" endSnd="0"/>
              </a:rPr>
              <a:t>Calendar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Plotting &amp; Data Visualization"/>
          <p:cNvSpPr txBox="1"/>
          <p:nvPr>
            <p:ph type="title"/>
          </p:nvPr>
        </p:nvSpPr>
        <p:spPr>
          <a:prstGeom prst="rect">
            <a:avLst/>
          </a:prstGeom>
        </p:spPr>
        <p:txBody>
          <a:bodyPr/>
          <a:lstStyle>
            <a:lvl1pPr defTabSz="543305">
              <a:spcBef>
                <a:spcPts val="1400"/>
              </a:spcBef>
              <a:defRPr sz="7161"/>
            </a:lvl1pPr>
          </a:lstStyle>
          <a:p>
            <a:pPr/>
            <a:r>
              <a:t>Plotting &amp; Data Visualization</a:t>
            </a:r>
          </a:p>
        </p:txBody>
      </p:sp>
      <p:sp>
        <p:nvSpPr>
          <p:cNvPr id="155" name="Slide Number"/>
          <p:cNvSpPr txBox="1"/>
          <p:nvPr>
            <p:ph type="sldNum" sz="quarter" idx="2"/>
          </p:nvPr>
        </p:nvSpPr>
        <p:spPr>
          <a:xfrm>
            <a:off x="12730479" y="9258300"/>
            <a:ext cx="205741"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6" name="DataVis refers primarily to specific techniques to represent data in a visual language - graphs, plots, charts … and more.…"/>
          <p:cNvSpPr txBox="1"/>
          <p:nvPr/>
        </p:nvSpPr>
        <p:spPr>
          <a:xfrm>
            <a:off x="5009591" y="2036233"/>
            <a:ext cx="7304817" cy="439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914400">
              <a:defRPr sz="2100">
                <a:solidFill>
                  <a:srgbClr val="000000"/>
                </a:solidFill>
                <a:latin typeface="Ernestine Pro"/>
                <a:ea typeface="Ernestine Pro"/>
                <a:cs typeface="Ernestine Pro"/>
                <a:sym typeface="Ernestine Pro"/>
              </a:defRPr>
            </a:pPr>
            <a:r>
              <a:t>DataVis refers primarily to specific techniques to represent </a:t>
            </a:r>
            <a:r>
              <a:rPr i="1">
                <a:latin typeface="ErnestinePro-Light"/>
                <a:ea typeface="ErnestinePro-Light"/>
                <a:cs typeface="ErnestinePro-Light"/>
                <a:sym typeface="ErnestinePro-Light"/>
              </a:rPr>
              <a:t>data</a:t>
            </a:r>
            <a:r>
              <a:t> in a visual language - graphs, plots, charts … and more.</a:t>
            </a:r>
          </a:p>
          <a:p>
            <a:pPr algn="l" defTabSz="914400">
              <a:defRPr sz="2100">
                <a:solidFill>
                  <a:srgbClr val="000000"/>
                </a:solidFill>
                <a:latin typeface="Ernestine Pro"/>
                <a:ea typeface="Ernestine Pro"/>
                <a:cs typeface="Ernestine Pro"/>
                <a:sym typeface="Ernestine Pro"/>
              </a:defRPr>
            </a:pPr>
          </a:p>
          <a:p>
            <a:pPr algn="l" defTabSz="914400">
              <a:defRPr sz="2100">
                <a:solidFill>
                  <a:srgbClr val="000000"/>
                </a:solidFill>
                <a:latin typeface="Ernestine Pro"/>
                <a:ea typeface="Ernestine Pro"/>
                <a:cs typeface="Ernestine Pro"/>
                <a:sym typeface="Ernestine Pro"/>
              </a:defRPr>
            </a:pPr>
            <a:r>
              <a:t>Successful visualizations (data + design) convey an overview of the data, help you to explain the raw data, explore the data to discover new events or association, and do so in aesthetic ways that do not distract the viewers and so confuse the message.</a:t>
            </a:r>
          </a:p>
          <a:p>
            <a:pPr algn="l" defTabSz="914400">
              <a:defRPr sz="2100">
                <a:solidFill>
                  <a:srgbClr val="000000"/>
                </a:solidFill>
                <a:latin typeface="Ernestine Pro"/>
                <a:ea typeface="Ernestine Pro"/>
                <a:cs typeface="Ernestine Pro"/>
                <a:sym typeface="Ernestine Pro"/>
              </a:defRPr>
            </a:pPr>
          </a:p>
          <a:p>
            <a:pPr algn="l" defTabSz="914400">
              <a:defRPr sz="2100">
                <a:solidFill>
                  <a:srgbClr val="000000"/>
                </a:solidFill>
                <a:latin typeface="Ernestine Pro"/>
                <a:ea typeface="Ernestine Pro"/>
                <a:cs typeface="Ernestine Pro"/>
                <a:sym typeface="Ernestine Pro"/>
              </a:defRPr>
            </a:pPr>
            <a:r>
              <a:t>If you get lost in creating a visual representation of your data, ask yourself what are the implications (or the “so what?” factor) and focus on that message.</a:t>
            </a:r>
          </a:p>
        </p:txBody>
      </p:sp>
      <p:grpSp>
        <p:nvGrpSpPr>
          <p:cNvPr id="164" name="Group"/>
          <p:cNvGrpSpPr/>
          <p:nvPr/>
        </p:nvGrpSpPr>
        <p:grpSpPr>
          <a:xfrm>
            <a:off x="439322" y="6608233"/>
            <a:ext cx="12126156" cy="2660652"/>
            <a:chOff x="0" y="0"/>
            <a:chExt cx="12126155" cy="2660651"/>
          </a:xfrm>
        </p:grpSpPr>
        <p:sp>
          <p:nvSpPr>
            <p:cNvPr id="157" name="Capture, clean data"/>
            <p:cNvSpPr txBox="1"/>
            <p:nvPr/>
          </p:nvSpPr>
          <p:spPr>
            <a:xfrm>
              <a:off x="0" y="0"/>
              <a:ext cx="2729062" cy="508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Capture, clean data</a:t>
              </a:r>
            </a:p>
          </p:txBody>
        </p:sp>
        <p:sp>
          <p:nvSpPr>
            <p:cNvPr id="158" name="Uni-, bi-, or multivariate data?  Domain / Range of the data"/>
            <p:cNvSpPr txBox="1"/>
            <p:nvPr/>
          </p:nvSpPr>
          <p:spPr>
            <a:xfrm>
              <a:off x="1550797" y="501650"/>
              <a:ext cx="8146704" cy="508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Uni-, bi-, or multivariate data?  Domain / Range of the data</a:t>
              </a:r>
            </a:p>
          </p:txBody>
        </p:sp>
        <p:sp>
          <p:nvSpPr>
            <p:cNvPr id="159" name="Lend itself to expected graphics?  (time series -&gt; histograms)"/>
            <p:cNvSpPr txBox="1"/>
            <p:nvPr/>
          </p:nvSpPr>
          <p:spPr>
            <a:xfrm>
              <a:off x="2365573" y="1092200"/>
              <a:ext cx="8259515" cy="508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Lend itself to expected graphics?  (time series -&gt; histograms)</a:t>
              </a:r>
            </a:p>
          </p:txBody>
        </p:sp>
        <p:sp>
          <p:nvSpPr>
            <p:cNvPr id="160" name="Data in Visual Form + Overlaying Layers to provide context…"/>
            <p:cNvSpPr txBox="1"/>
            <p:nvPr/>
          </p:nvSpPr>
          <p:spPr>
            <a:xfrm>
              <a:off x="3930637" y="1746251"/>
              <a:ext cx="8195519"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Data in Visual Form + Overlaying Layers to provide context</a:t>
              </a:r>
            </a:p>
            <a:p>
              <a:pPr/>
              <a:r>
                <a:t>(such as labels, legends, details-on-demand, etc.)</a:t>
              </a:r>
            </a:p>
          </p:txBody>
        </p:sp>
        <p:sp>
          <p:nvSpPr>
            <p:cNvPr id="161" name="Line"/>
            <p:cNvSpPr/>
            <p:nvPr/>
          </p:nvSpPr>
          <p:spPr>
            <a:xfrm>
              <a:off x="814197" y="755650"/>
              <a:ext cx="500655"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p>
          </p:txBody>
        </p:sp>
        <p:sp>
          <p:nvSpPr>
            <p:cNvPr id="162" name="Line"/>
            <p:cNvSpPr/>
            <p:nvPr/>
          </p:nvSpPr>
          <p:spPr>
            <a:xfrm>
              <a:off x="3332470" y="2018216"/>
              <a:ext cx="500655"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p>
          </p:txBody>
        </p:sp>
        <p:sp>
          <p:nvSpPr>
            <p:cNvPr id="163" name="Line"/>
            <p:cNvSpPr/>
            <p:nvPr/>
          </p:nvSpPr>
          <p:spPr>
            <a:xfrm>
              <a:off x="1723803" y="1346200"/>
              <a:ext cx="500656"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p>
          </p:txBody>
        </p:sp>
      </p:grpSp>
      <p:sp>
        <p:nvSpPr>
          <p:cNvPr id="165" name="Data Visualization:…"/>
          <p:cNvSpPr/>
          <p:nvPr/>
        </p:nvSpPr>
        <p:spPr>
          <a:xfrm>
            <a:off x="268552" y="2036233"/>
            <a:ext cx="4573191" cy="3818892"/>
          </a:xfrm>
          <a:prstGeom prst="rect">
            <a:avLst/>
          </a:prstGeom>
          <a:solidFill>
            <a:schemeClr val="accent1">
              <a:hueOff val="-113918"/>
              <a:satOff val="19024"/>
              <a:lumOff val="197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spcBef>
                <a:spcPts val="200"/>
              </a:spcBef>
              <a:defRPr sz="3000"/>
            </a:pPr>
            <a:r>
              <a:t>Data Visualization:</a:t>
            </a:r>
          </a:p>
          <a:p>
            <a:pPr marL="330200" indent="-330200" algn="l">
              <a:spcBef>
                <a:spcPts val="200"/>
              </a:spcBef>
              <a:buSzPct val="66000"/>
              <a:buChar char="•"/>
              <a:defRPr sz="3000"/>
            </a:pPr>
            <a:r>
              <a:t>illustrates raw values;</a:t>
            </a:r>
          </a:p>
          <a:p>
            <a:pPr marL="330200" indent="-330200" algn="l">
              <a:spcBef>
                <a:spcPts val="200"/>
              </a:spcBef>
              <a:buSzPct val="66000"/>
              <a:buChar char="•"/>
              <a:defRPr sz="3000"/>
            </a:pPr>
            <a:r>
              <a:t>delivers data in intelligible graphic forms;</a:t>
            </a:r>
          </a:p>
          <a:p>
            <a:pPr marL="330200" indent="-330200" algn="l">
              <a:spcBef>
                <a:spcPts val="200"/>
              </a:spcBef>
              <a:buSzPct val="66000"/>
              <a:buChar char="•"/>
              <a:defRPr sz="3000"/>
            </a:pPr>
            <a:r>
              <a:t>offers objectivity;</a:t>
            </a:r>
          </a:p>
          <a:p>
            <a:pPr marL="330200" indent="-330200" algn="l">
              <a:spcBef>
                <a:spcPts val="200"/>
              </a:spcBef>
              <a:buSzPct val="66000"/>
              <a:buChar char="•"/>
              <a:defRPr sz="3000"/>
            </a:pPr>
            <a:r>
              <a:t>suggests trends;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Discussion"/>
          <p:cNvSpPr txBox="1"/>
          <p:nvPr>
            <p:ph type="title"/>
          </p:nvPr>
        </p:nvSpPr>
        <p:spPr>
          <a:prstGeom prst="rect">
            <a:avLst/>
          </a:prstGeom>
        </p:spPr>
        <p:txBody>
          <a:bodyPr/>
          <a:lstStyle>
            <a:lvl1pPr defTabSz="543305">
              <a:spcBef>
                <a:spcPts val="1400"/>
              </a:spcBef>
              <a:defRPr sz="7161"/>
            </a:lvl1pPr>
          </a:lstStyle>
          <a:p>
            <a:pPr/>
            <a:r>
              <a:t>Discussion</a:t>
            </a:r>
          </a:p>
        </p:txBody>
      </p:sp>
      <p:sp>
        <p:nvSpPr>
          <p:cNvPr id="168" name="Slide Number"/>
          <p:cNvSpPr txBox="1"/>
          <p:nvPr>
            <p:ph type="sldNum" sz="quarter" idx="2"/>
          </p:nvPr>
        </p:nvSpPr>
        <p:spPr>
          <a:xfrm>
            <a:off x="12721335" y="9258300"/>
            <a:ext cx="224029"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9" name="What’s your experience with plotting &amp; data visualization?…"/>
          <p:cNvSpPr txBox="1"/>
          <p:nvPr>
            <p:ph type="body" idx="1"/>
          </p:nvPr>
        </p:nvSpPr>
        <p:spPr>
          <a:xfrm>
            <a:off x="307148" y="2036233"/>
            <a:ext cx="12390504" cy="6918458"/>
          </a:xfrm>
          <a:prstGeom prst="rect">
            <a:avLst/>
          </a:prstGeom>
        </p:spPr>
        <p:txBody>
          <a:bodyPr/>
          <a:lstStyle/>
          <a:p>
            <a:pPr>
              <a:spcBef>
                <a:spcPts val="900"/>
              </a:spcBef>
            </a:pPr>
            <a:r>
              <a:t>What’s your experience with plotting &amp; data visualization?</a:t>
            </a:r>
          </a:p>
          <a:p>
            <a:pPr>
              <a:spcBef>
                <a:spcPts val="900"/>
              </a:spcBef>
            </a:pPr>
            <a:r>
              <a:t>Any </a:t>
            </a:r>
            <a:r>
              <a:rPr>
                <a:solidFill>
                  <a:srgbClr val="FF2600"/>
                </a:solidFill>
              </a:rPr>
              <a:t>specific examples</a:t>
            </a:r>
            <a:r>
              <a:t> that you find helpful?  How and why?</a:t>
            </a:r>
          </a:p>
          <a:p>
            <a:pPr>
              <a:spcBef>
                <a:spcPts val="900"/>
              </a:spcBef>
            </a:pPr>
            <a:r>
              <a:rPr>
                <a:solidFill>
                  <a:srgbClr val="FF2600"/>
                </a:solidFill>
              </a:rPr>
              <a:t>Why and when</a:t>
            </a:r>
            <a:r>
              <a:t> is any kind of visualization helpful?</a:t>
            </a:r>
          </a:p>
          <a:p>
            <a:pPr>
              <a:spcBef>
                <a:spcPts val="900"/>
              </a:spcBef>
            </a:pPr>
            <a:r>
              <a:t>What’s beyond data vis/plotting?</a:t>
            </a:r>
          </a:p>
          <a:p>
            <a:pPr lvl="1">
              <a:spcBef>
                <a:spcPts val="900"/>
              </a:spcBef>
              <a:defRPr>
                <a:solidFill>
                  <a:srgbClr val="FF2600"/>
                </a:solidFill>
              </a:defRPr>
            </a:pPr>
            <a:r>
              <a:t>Interactive information visualization</a:t>
            </a:r>
          </a:p>
          <a:p>
            <a:pPr>
              <a:spcBef>
                <a:spcPts val="900"/>
              </a:spcBef>
            </a:pPr>
          </a:p>
          <a:p>
            <a:pPr>
              <a:spcBef>
                <a:spcPts val="900"/>
              </a:spcBef>
            </a:pPr>
            <a:r>
              <a:t>In practice, do you see relationships between Data Science/Big Data/ Data Mining and Statistics?  [SAS, SPSS, IBM, Oracle/Java, Tableau, you name it all offers white papers to inform clients of the need and their products!]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Discussion"/>
          <p:cNvSpPr txBox="1"/>
          <p:nvPr>
            <p:ph type="title"/>
          </p:nvPr>
        </p:nvSpPr>
        <p:spPr>
          <a:prstGeom prst="rect">
            <a:avLst/>
          </a:prstGeom>
        </p:spPr>
        <p:txBody>
          <a:bodyPr/>
          <a:lstStyle>
            <a:lvl1pPr defTabSz="543305">
              <a:spcBef>
                <a:spcPts val="1400"/>
              </a:spcBef>
              <a:defRPr sz="7161"/>
            </a:lvl1pPr>
          </a:lstStyle>
          <a:p>
            <a:pPr/>
            <a:r>
              <a:t>Discussion</a:t>
            </a:r>
          </a:p>
        </p:txBody>
      </p:sp>
      <p:sp>
        <p:nvSpPr>
          <p:cNvPr id="172" name="What message do you want to convey through your visualizations?…"/>
          <p:cNvSpPr txBox="1"/>
          <p:nvPr>
            <p:ph type="body" idx="1"/>
          </p:nvPr>
        </p:nvSpPr>
        <p:spPr>
          <a:xfrm>
            <a:off x="508000" y="2290233"/>
            <a:ext cx="11988800" cy="7054718"/>
          </a:xfrm>
          <a:prstGeom prst="rect">
            <a:avLst/>
          </a:prstGeom>
        </p:spPr>
        <p:txBody>
          <a:bodyPr/>
          <a:lstStyle/>
          <a:p>
            <a:pPr marL="432308" indent="-432308" defTabSz="537463">
              <a:spcBef>
                <a:spcPts val="500"/>
              </a:spcBef>
              <a:defRPr sz="3312"/>
            </a:pPr>
            <a:r>
              <a:t>What </a:t>
            </a:r>
            <a:r>
              <a:rPr>
                <a:solidFill>
                  <a:srgbClr val="FF2600"/>
                </a:solidFill>
              </a:rPr>
              <a:t>message do you want to convey</a:t>
            </a:r>
            <a:r>
              <a:t> through your visualizations?</a:t>
            </a:r>
          </a:p>
          <a:p>
            <a:pPr marL="432308" indent="-432308" defTabSz="537463">
              <a:spcBef>
                <a:spcPts val="500"/>
              </a:spcBef>
              <a:defRPr sz="3312"/>
            </a:pPr>
            <a:r>
              <a:rPr>
                <a:solidFill>
                  <a:srgbClr val="FF2600"/>
                </a:solidFill>
              </a:rPr>
              <a:t>Explain</a:t>
            </a:r>
            <a:r>
              <a:t> - show the part/whole relationship of groups and contextualize their relationships (e.g., from low to high)</a:t>
            </a:r>
          </a:p>
          <a:p>
            <a:pPr marL="432308" indent="-432308" defTabSz="537463">
              <a:spcBef>
                <a:spcPts val="500"/>
              </a:spcBef>
              <a:defRPr sz="3312"/>
            </a:pPr>
            <a:r>
              <a:rPr>
                <a:solidFill>
                  <a:srgbClr val="FF2600"/>
                </a:solidFill>
              </a:rPr>
              <a:t>Explore</a:t>
            </a:r>
            <a:r>
              <a:t> - visually through graphic techniques (color, placement, difference of visual elements (line, square, circle, icon, etc.)</a:t>
            </a:r>
          </a:p>
          <a:p>
            <a:pPr marL="432308" indent="-432308" defTabSz="537463">
              <a:spcBef>
                <a:spcPts val="500"/>
              </a:spcBef>
              <a:defRPr sz="3312"/>
            </a:pPr>
            <a:r>
              <a:rPr>
                <a:solidFill>
                  <a:srgbClr val="FF2600"/>
                </a:solidFill>
              </a:rPr>
              <a:t>Predict</a:t>
            </a:r>
            <a:r>
              <a:t> - suggest possibilities; provide warrant for trends (in data mining called an “interesting event”; statistically-sound data)</a:t>
            </a:r>
          </a:p>
          <a:p>
            <a:pPr marL="432308" indent="-432308" defTabSz="537463">
              <a:spcBef>
                <a:spcPts val="500"/>
              </a:spcBef>
              <a:defRPr sz="3312"/>
            </a:pPr>
            <a:r>
              <a:t>Help viewers establish </a:t>
            </a:r>
            <a:r>
              <a:rPr>
                <a:solidFill>
                  <a:srgbClr val="FF2600"/>
                </a:solidFill>
              </a:rPr>
              <a:t>meaningfulness</a:t>
            </a:r>
            <a:r>
              <a:t> - </a:t>
            </a:r>
            <a:r>
              <a:rPr>
                <a:solidFill>
                  <a:srgbClr val="FF2600"/>
                </a:solidFill>
              </a:rPr>
              <a:t>information</a:t>
            </a:r>
            <a:r>
              <a:t>!</a:t>
            </a:r>
          </a:p>
          <a:p>
            <a:pPr marL="432308" indent="-432308" defTabSz="537463">
              <a:spcBef>
                <a:spcPts val="500"/>
              </a:spcBef>
              <a:defRPr sz="3312"/>
            </a:pPr>
          </a:p>
          <a:p>
            <a:pPr marL="432308" indent="-432308" defTabSz="537463">
              <a:spcBef>
                <a:spcPts val="500"/>
              </a:spcBef>
              <a:defRPr sz="3312"/>
            </a:pPr>
            <a:r>
              <a:t>Your choice:  Use </a:t>
            </a:r>
            <a:r>
              <a:rPr>
                <a:solidFill>
                  <a:srgbClr val="FF2600"/>
                </a:solidFill>
              </a:rPr>
              <a:t>third-party products</a:t>
            </a:r>
            <a:r>
              <a:t> (for “business intelligence”, etc.) </a:t>
            </a:r>
            <a:r>
              <a:rPr>
                <a:solidFill>
                  <a:srgbClr val="FF2600"/>
                </a:solidFill>
              </a:rPr>
              <a:t>or use libraries</a:t>
            </a:r>
            <a:r>
              <a:t> to create your own visualization product (and control the visualization experience).  Lots of factors impact our choices.</a:t>
            </a:r>
          </a:p>
        </p:txBody>
      </p:sp>
      <p:sp>
        <p:nvSpPr>
          <p:cNvPr id="173" name="Slide Number"/>
          <p:cNvSpPr txBox="1"/>
          <p:nvPr>
            <p:ph type="sldNum" sz="quarter" idx="2"/>
          </p:nvPr>
        </p:nvSpPr>
        <p:spPr>
          <a:xfrm>
            <a:off x="12725907" y="9258300"/>
            <a:ext cx="21488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Matplotlib &amp; Seaborn"/>
          <p:cNvSpPr txBox="1"/>
          <p:nvPr>
            <p:ph type="title"/>
          </p:nvPr>
        </p:nvSpPr>
        <p:spPr>
          <a:prstGeom prst="rect">
            <a:avLst/>
          </a:prstGeom>
        </p:spPr>
        <p:txBody>
          <a:bodyPr/>
          <a:lstStyle>
            <a:lvl1pPr defTabSz="543305">
              <a:spcBef>
                <a:spcPts val="1400"/>
              </a:spcBef>
              <a:defRPr sz="7161"/>
            </a:lvl1pPr>
          </a:lstStyle>
          <a:p>
            <a:pPr/>
            <a:r>
              <a:t>Matplotlib &amp; Seaborn</a:t>
            </a:r>
          </a:p>
        </p:txBody>
      </p:sp>
      <p:sp>
        <p:nvSpPr>
          <p:cNvPr id="176" name="Two of our most popular libraries for python.  Use ‘em to explore your data."/>
          <p:cNvSpPr txBox="1"/>
          <p:nvPr>
            <p:ph type="body" sz="quarter" idx="1"/>
          </p:nvPr>
        </p:nvSpPr>
        <p:spPr>
          <a:xfrm>
            <a:off x="389466" y="2036233"/>
            <a:ext cx="6556509" cy="1876273"/>
          </a:xfrm>
          <a:prstGeom prst="rect">
            <a:avLst/>
          </a:prstGeom>
        </p:spPr>
        <p:txBody>
          <a:bodyPr/>
          <a:lstStyle/>
          <a:p>
            <a:pPr/>
            <a:r>
              <a:t>Two of our most popular libraries for python.  Use ‘em to explore your data. </a:t>
            </a:r>
          </a:p>
        </p:txBody>
      </p:sp>
      <p:sp>
        <p:nvSpPr>
          <p:cNvPr id="177" name="Slide Number"/>
          <p:cNvSpPr txBox="1"/>
          <p:nvPr>
            <p:ph type="sldNum" sz="quarter" idx="2"/>
          </p:nvPr>
        </p:nvSpPr>
        <p:spPr>
          <a:xfrm>
            <a:off x="12721564" y="9258300"/>
            <a:ext cx="22357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8" name="https://jakevdp.github.io/PythonDataScienceHandbook/04.14-visualization-with-seaborn.html."/>
          <p:cNvSpPr txBox="1"/>
          <p:nvPr/>
        </p:nvSpPr>
        <p:spPr>
          <a:xfrm>
            <a:off x="880533" y="4003522"/>
            <a:ext cx="4828448" cy="6289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84886">
              <a:spcBef>
                <a:spcPts val="2300"/>
              </a:spcBef>
              <a:defRPr sz="1700">
                <a:solidFill>
                  <a:srgbClr val="000000"/>
                </a:solidFill>
                <a:latin typeface="FreightSans Pro"/>
                <a:ea typeface="FreightSans Pro"/>
                <a:cs typeface="FreightSans Pro"/>
                <a:sym typeface="FreightSans Pro"/>
              </a:defRPr>
            </a:pPr>
            <a:r>
              <a:rPr u="sng">
                <a:solidFill>
                  <a:srgbClr val="0000FF"/>
                </a:solidFill>
                <a:uFill>
                  <a:solidFill>
                    <a:srgbClr val="0000FF"/>
                  </a:solidFill>
                </a:uFill>
                <a:hlinkClick r:id="rId2" invalidUrl="" action="" tgtFrame="" tooltip="" history="1" highlightClick="0" endSnd="0"/>
              </a:rPr>
              <a:t>https://jakevdp.github.io/PythonDataScienceHandbook/04.14-visualization-with-seaborn.html</a:t>
            </a:r>
            <a:r>
              <a:t>. </a:t>
            </a:r>
          </a:p>
        </p:txBody>
      </p:sp>
      <p:sp>
        <p:nvSpPr>
          <p:cNvPr id="179" name="https://jovianlin.io/data-visualization-seaborn-part-1/"/>
          <p:cNvSpPr txBox="1"/>
          <p:nvPr/>
        </p:nvSpPr>
        <p:spPr>
          <a:xfrm>
            <a:off x="6742198" y="7898722"/>
            <a:ext cx="5224273" cy="4246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84886">
              <a:spcBef>
                <a:spcPts val="2300"/>
              </a:spcBef>
              <a:defRPr sz="2000" u="sng">
                <a:solidFill>
                  <a:srgbClr val="0000FF"/>
                </a:solidFill>
                <a:uFill>
                  <a:solidFill>
                    <a:srgbClr val="0000FF"/>
                  </a:solidFill>
                </a:uFill>
                <a:latin typeface="FreightSans Pro"/>
                <a:ea typeface="FreightSans Pro"/>
                <a:cs typeface="FreightSans Pro"/>
                <a:sym typeface="FreightSans Pro"/>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https://jovianlin.io/data-visualization-seaborn-part-1/</a:t>
            </a:r>
          </a:p>
        </p:txBody>
      </p:sp>
      <p:grpSp>
        <p:nvGrpSpPr>
          <p:cNvPr id="182" name="Screen Shot 2020-03-12 at 5.36.33 PM.png"/>
          <p:cNvGrpSpPr/>
          <p:nvPr/>
        </p:nvGrpSpPr>
        <p:grpSpPr>
          <a:xfrm>
            <a:off x="468444" y="5307389"/>
            <a:ext cx="7315973" cy="2462117"/>
            <a:chOff x="0" y="0"/>
            <a:chExt cx="7315971" cy="2462115"/>
          </a:xfrm>
        </p:grpSpPr>
        <p:pic>
          <p:nvPicPr>
            <p:cNvPr id="181" name="Screen Shot 2020-03-12 at 5.36.33 PM.png" descr="Screen Shot 2020-03-12 at 5.36.33 PM.png"/>
            <p:cNvPicPr>
              <a:picLocks noChangeAspect="1"/>
            </p:cNvPicPr>
            <p:nvPr/>
          </p:nvPicPr>
          <p:blipFill>
            <a:blip r:embed="rId4">
              <a:extLst/>
            </a:blip>
            <a:stretch>
              <a:fillRect/>
            </a:stretch>
          </p:blipFill>
          <p:spPr>
            <a:xfrm>
              <a:off x="127000" y="88899"/>
              <a:ext cx="7061972" cy="2131917"/>
            </a:xfrm>
            <a:prstGeom prst="rect">
              <a:avLst/>
            </a:prstGeom>
            <a:ln>
              <a:noFill/>
            </a:ln>
            <a:effectLst/>
          </p:spPr>
        </p:pic>
        <p:pic>
          <p:nvPicPr>
            <p:cNvPr id="180" name="Screen Shot 2020-03-12 at 5.36.33 PM.png" descr="Screen Shot 2020-03-12 at 5.36.33 PM.png"/>
            <p:cNvPicPr>
              <a:picLocks noChangeAspect="0"/>
            </p:cNvPicPr>
            <p:nvPr/>
          </p:nvPicPr>
          <p:blipFill>
            <a:blip r:embed="rId5">
              <a:extLst/>
            </a:blip>
            <a:stretch>
              <a:fillRect/>
            </a:stretch>
          </p:blipFill>
          <p:spPr>
            <a:xfrm>
              <a:off x="0" y="0"/>
              <a:ext cx="7315972" cy="2462116"/>
            </a:xfrm>
            <a:prstGeom prst="rect">
              <a:avLst/>
            </a:prstGeom>
            <a:effectLst/>
          </p:spPr>
        </p:pic>
      </p:grpSp>
      <p:grpSp>
        <p:nvGrpSpPr>
          <p:cNvPr id="185" name="Screen Shot 2020-03-12 at 5.36.49 PM.png"/>
          <p:cNvGrpSpPr/>
          <p:nvPr/>
        </p:nvGrpSpPr>
        <p:grpSpPr>
          <a:xfrm>
            <a:off x="7321748" y="1613468"/>
            <a:ext cx="5296464" cy="3523761"/>
            <a:chOff x="0" y="0"/>
            <a:chExt cx="5296463" cy="3523760"/>
          </a:xfrm>
        </p:grpSpPr>
        <p:pic>
          <p:nvPicPr>
            <p:cNvPr id="184" name="Screen Shot 2020-03-12 at 5.36.49 PM.png" descr="Screen Shot 2020-03-12 at 5.36.49 PM.png"/>
            <p:cNvPicPr>
              <a:picLocks noChangeAspect="1"/>
            </p:cNvPicPr>
            <p:nvPr/>
          </p:nvPicPr>
          <p:blipFill>
            <a:blip r:embed="rId6">
              <a:extLst/>
            </a:blip>
            <a:stretch>
              <a:fillRect/>
            </a:stretch>
          </p:blipFill>
          <p:spPr>
            <a:xfrm>
              <a:off x="127000" y="88900"/>
              <a:ext cx="5042464" cy="3193561"/>
            </a:xfrm>
            <a:prstGeom prst="rect">
              <a:avLst/>
            </a:prstGeom>
            <a:ln>
              <a:noFill/>
            </a:ln>
            <a:effectLst/>
          </p:spPr>
        </p:pic>
        <p:pic>
          <p:nvPicPr>
            <p:cNvPr id="183" name="Screen Shot 2020-03-12 at 5.36.49 PM.png" descr="Screen Shot 2020-03-12 at 5.36.49 PM.png"/>
            <p:cNvPicPr>
              <a:picLocks noChangeAspect="0"/>
            </p:cNvPicPr>
            <p:nvPr/>
          </p:nvPicPr>
          <p:blipFill>
            <a:blip r:embed="rId7">
              <a:extLst/>
            </a:blip>
            <a:stretch>
              <a:fillRect/>
            </a:stretch>
          </p:blipFill>
          <p:spPr>
            <a:xfrm>
              <a:off x="0" y="0"/>
              <a:ext cx="5296464" cy="3523761"/>
            </a:xfrm>
            <a:prstGeom prst="rect">
              <a:avLst/>
            </a:prstGeom>
            <a:effectLst/>
          </p:spPr>
        </p:pic>
      </p:grpSp>
      <p:sp>
        <p:nvSpPr>
          <p:cNvPr id="186" name="Here’s a great Seaborn tutorial"/>
          <p:cNvSpPr txBox="1"/>
          <p:nvPr/>
        </p:nvSpPr>
        <p:spPr>
          <a:xfrm>
            <a:off x="233840" y="7768166"/>
            <a:ext cx="579765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69900" indent="-469900" algn="l">
              <a:spcBef>
                <a:spcPts val="600"/>
              </a:spcBef>
              <a:buClr>
                <a:srgbClr val="929292"/>
              </a:buClr>
              <a:buSzPct val="60000"/>
              <a:buFont typeface="Zapf Dingbats"/>
              <a:buChar char="❖"/>
              <a:defRPr sz="3600">
                <a:solidFill>
                  <a:srgbClr val="000000"/>
                </a:solidFill>
                <a:latin typeface="Baker Signet BT"/>
                <a:ea typeface="Baker Signet BT"/>
                <a:cs typeface="Baker Signet BT"/>
                <a:sym typeface="Baker Signet BT"/>
              </a:defRPr>
            </a:lvl1pPr>
          </a:lstStyle>
          <a:p>
            <a:pPr/>
            <a:r>
              <a:t>Here’s a great Seaborn tutorial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Other python libraries"/>
          <p:cNvSpPr txBox="1"/>
          <p:nvPr>
            <p:ph type="title"/>
          </p:nvPr>
        </p:nvSpPr>
        <p:spPr>
          <a:prstGeom prst="rect">
            <a:avLst/>
          </a:prstGeom>
        </p:spPr>
        <p:txBody>
          <a:bodyPr/>
          <a:lstStyle>
            <a:lvl1pPr defTabSz="543305">
              <a:spcBef>
                <a:spcPts val="1400"/>
              </a:spcBef>
              <a:defRPr sz="7161"/>
            </a:lvl1pPr>
          </a:lstStyle>
          <a:p>
            <a:pPr/>
            <a:r>
              <a:t>Other python libraries</a:t>
            </a:r>
          </a:p>
        </p:txBody>
      </p:sp>
      <p:sp>
        <p:nvSpPr>
          <p:cNvPr id="189" name="Slide Number"/>
          <p:cNvSpPr txBox="1"/>
          <p:nvPr>
            <p:ph type="sldNum" sz="quarter" idx="2"/>
          </p:nvPr>
        </p:nvSpPr>
        <p:spPr>
          <a:xfrm>
            <a:off x="12729451" y="9258300"/>
            <a:ext cx="207798"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0" name="matplotlib…"/>
          <p:cNvSpPr txBox="1"/>
          <p:nvPr/>
        </p:nvSpPr>
        <p:spPr>
          <a:xfrm>
            <a:off x="349146" y="2036233"/>
            <a:ext cx="12306508" cy="718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317500" algn="l" defTabSz="457200">
              <a:buClr>
                <a:srgbClr val="0088CC"/>
              </a:buClr>
              <a:buSzPct val="100000"/>
              <a:buFont typeface="Helvetica Neue"/>
              <a:buChar char="•"/>
              <a:defRPr sz="2500" u="sng">
                <a:solidFill>
                  <a:srgbClr val="F06292"/>
                </a:solidFill>
                <a:uFill>
                  <a:solidFill>
                    <a:srgbClr val="F06292"/>
                  </a:solidFill>
                </a:uFill>
                <a:latin typeface="Baker Signet BT"/>
                <a:ea typeface="Baker Signet BT"/>
                <a:cs typeface="Baker Signet BT"/>
                <a:sym typeface="Baker Signet BT"/>
              </a:defRPr>
            </a:pPr>
            <a:r>
              <a:rPr>
                <a:solidFill>
                  <a:srgbClr val="0000FF"/>
                </a:solidFill>
                <a:uFill>
                  <a:solidFill>
                    <a:srgbClr val="0000FF"/>
                  </a:solidFill>
                </a:uFill>
                <a:hlinkClick r:id="rId2" invalidUrl="" action="" tgtFrame="" tooltip="" history="1" highlightClick="0" endSnd="0"/>
              </a:rPr>
              <a:t>matplotlib</a:t>
            </a:r>
            <a:r>
              <a:rPr u="none">
                <a:solidFill>
                  <a:srgbClr val="000000"/>
                </a:solidFill>
                <a:uFillTx/>
              </a:rPr>
              <a:t>  </a:t>
            </a:r>
            <a:endParaRPr>
              <a:solidFill>
                <a:srgbClr val="000000"/>
              </a:solidFill>
            </a:endParaRPr>
          </a:p>
          <a:p>
            <a:pPr marL="457200" indent="-317500" algn="l" defTabSz="457200">
              <a:buClr>
                <a:srgbClr val="0088CC"/>
              </a:buClr>
              <a:buSzPct val="100000"/>
              <a:buFont typeface="Helvetica Neue"/>
              <a:buChar char="•"/>
              <a:defRPr sz="2500" u="sng">
                <a:solidFill>
                  <a:srgbClr val="F06292"/>
                </a:solidFill>
                <a:uFill>
                  <a:solidFill>
                    <a:srgbClr val="F06292"/>
                  </a:solidFill>
                </a:uFill>
                <a:latin typeface="Baker Signet BT"/>
                <a:ea typeface="Baker Signet BT"/>
                <a:cs typeface="Baker Signet BT"/>
                <a:sym typeface="Baker Signet BT"/>
              </a:defRPr>
            </a:pPr>
            <a:r>
              <a:rPr>
                <a:solidFill>
                  <a:srgbClr val="0000FF"/>
                </a:solidFill>
                <a:uFill>
                  <a:solidFill>
                    <a:srgbClr val="0000FF"/>
                  </a:solidFill>
                </a:uFill>
                <a:hlinkClick r:id="rId3" invalidUrl="" action="" tgtFrame="" tooltip="" history="1" highlightClick="0" endSnd="0"/>
              </a:rPr>
              <a:t>seaborn</a:t>
            </a:r>
            <a:r>
              <a:rPr u="none">
                <a:solidFill>
                  <a:srgbClr val="000000"/>
                </a:solidFill>
                <a:uFillTx/>
              </a:rPr>
              <a:t>     [on top of matplotlib; for statistics and cool visualizations]</a:t>
            </a:r>
            <a:endParaRPr>
              <a:solidFill>
                <a:srgbClr val="000000"/>
              </a:solidFill>
            </a:endParaRPr>
          </a:p>
          <a:p>
            <a:pPr marL="457200" indent="-317500" algn="l" defTabSz="457200">
              <a:buClr>
                <a:srgbClr val="0088CC"/>
              </a:buClr>
              <a:buSzPct val="100000"/>
              <a:buFont typeface="Helvetica Neue"/>
              <a:buChar char="•"/>
              <a:defRPr sz="2500" u="sng">
                <a:solidFill>
                  <a:srgbClr val="F06292"/>
                </a:solidFill>
                <a:uFill>
                  <a:solidFill>
                    <a:srgbClr val="F06292"/>
                  </a:solidFill>
                </a:uFill>
                <a:latin typeface="Baker Signet BT"/>
                <a:ea typeface="Baker Signet BT"/>
                <a:cs typeface="Baker Signet BT"/>
                <a:sym typeface="Baker Signet BT"/>
              </a:defRPr>
            </a:pPr>
            <a:r>
              <a:rPr>
                <a:solidFill>
                  <a:srgbClr val="0000FF"/>
                </a:solidFill>
                <a:uFill>
                  <a:solidFill>
                    <a:srgbClr val="0000FF"/>
                  </a:solidFill>
                </a:uFill>
                <a:hlinkClick r:id="rId4" invalidUrl="" action="" tgtFrame="" tooltip="" history="1" highlightClick="0" endSnd="0"/>
              </a:rPr>
              <a:t>ggplot</a:t>
            </a:r>
            <a:r>
              <a:rPr u="none">
                <a:solidFill>
                  <a:srgbClr val="000000"/>
                </a:solidFill>
                <a:uFillTx/>
              </a:rPr>
              <a:t>        [library for R and python]</a:t>
            </a:r>
            <a:endParaRPr>
              <a:solidFill>
                <a:srgbClr val="000000"/>
              </a:solidFill>
            </a:endParaRPr>
          </a:p>
          <a:p>
            <a:pPr marL="457200" indent="-317500" algn="l" defTabSz="457200">
              <a:buClr>
                <a:srgbClr val="0088CC"/>
              </a:buClr>
              <a:buSzPct val="100000"/>
              <a:buFont typeface="Helvetica Neue"/>
              <a:buChar char="•"/>
              <a:defRPr sz="2500" u="sng">
                <a:solidFill>
                  <a:srgbClr val="F06292"/>
                </a:solidFill>
                <a:uFill>
                  <a:solidFill>
                    <a:srgbClr val="F06292"/>
                  </a:solidFill>
                </a:uFill>
                <a:latin typeface="Baker Signet BT"/>
                <a:ea typeface="Baker Signet BT"/>
                <a:cs typeface="Baker Signet BT"/>
                <a:sym typeface="Baker Signet BT"/>
              </a:defRPr>
            </a:pPr>
            <a:r>
              <a:rPr>
                <a:solidFill>
                  <a:srgbClr val="0000FF"/>
                </a:solidFill>
                <a:uFill>
                  <a:solidFill>
                    <a:srgbClr val="0000FF"/>
                  </a:solidFill>
                </a:uFill>
                <a:hlinkClick r:id="rId5" invalidUrl="" action="" tgtFrame="" tooltip="" history="1" highlightClick="0" endSnd="0"/>
              </a:rPr>
              <a:t>bokeh</a:t>
            </a:r>
            <a:r>
              <a:rPr u="none">
                <a:solidFill>
                  <a:srgbClr val="000000"/>
                </a:solidFill>
                <a:uFillTx/>
              </a:rPr>
              <a:t>        [interactive vis] </a:t>
            </a:r>
            <a:endParaRPr>
              <a:solidFill>
                <a:srgbClr val="000000"/>
              </a:solidFill>
            </a:endParaRPr>
          </a:p>
          <a:p>
            <a:pPr marL="457200" indent="-317500" algn="l" defTabSz="457200">
              <a:buClr>
                <a:srgbClr val="0088CC"/>
              </a:buClr>
              <a:buSzPct val="100000"/>
              <a:buFont typeface="Helvetica Neue"/>
              <a:buChar char="•"/>
              <a:defRPr sz="2500" u="sng">
                <a:solidFill>
                  <a:srgbClr val="F06292"/>
                </a:solidFill>
                <a:uFill>
                  <a:solidFill>
                    <a:srgbClr val="F06292"/>
                  </a:solidFill>
                </a:uFill>
                <a:latin typeface="Baker Signet BT"/>
                <a:ea typeface="Baker Signet BT"/>
                <a:cs typeface="Baker Signet BT"/>
                <a:sym typeface="Baker Signet BT"/>
              </a:defRPr>
            </a:pPr>
            <a:r>
              <a:rPr>
                <a:solidFill>
                  <a:srgbClr val="0000FF"/>
                </a:solidFill>
                <a:uFill>
                  <a:solidFill>
                    <a:srgbClr val="0000FF"/>
                  </a:solidFill>
                </a:uFill>
                <a:hlinkClick r:id="rId6" invalidUrl="" action="" tgtFrame="" tooltip="" history="1" highlightClick="0" endSnd="0"/>
              </a:rPr>
              <a:t>pygal</a:t>
            </a:r>
            <a:endParaRPr>
              <a:solidFill>
                <a:srgbClr val="000000"/>
              </a:solidFill>
            </a:endParaRPr>
          </a:p>
          <a:p>
            <a:pPr marL="457200" indent="-317500" algn="l" defTabSz="457200">
              <a:buClr>
                <a:srgbClr val="0088CC"/>
              </a:buClr>
              <a:buSzPct val="100000"/>
              <a:buFont typeface="Helvetica Neue"/>
              <a:buChar char="•"/>
              <a:defRPr sz="2500">
                <a:solidFill>
                  <a:srgbClr val="000000"/>
                </a:solidFill>
                <a:latin typeface="Baker Signet BT"/>
                <a:ea typeface="Baker Signet BT"/>
                <a:cs typeface="Baker Signet BT"/>
                <a:sym typeface="Baker Signet BT"/>
              </a:defRPr>
            </a:pPr>
            <a:r>
              <a:t>plotly         [interactive vis]</a:t>
            </a:r>
          </a:p>
          <a:p>
            <a:pPr marL="457200" indent="-317500" algn="l" defTabSz="457200">
              <a:buClr>
                <a:srgbClr val="0088CC"/>
              </a:buClr>
              <a:buSzPct val="100000"/>
              <a:buFont typeface="Helvetica Neue"/>
              <a:buChar char="•"/>
              <a:defRPr sz="2500" u="sng">
                <a:solidFill>
                  <a:srgbClr val="F06292"/>
                </a:solidFill>
                <a:uFill>
                  <a:solidFill>
                    <a:srgbClr val="F06292"/>
                  </a:solidFill>
                </a:uFill>
                <a:latin typeface="Baker Signet BT"/>
                <a:ea typeface="Baker Signet BT"/>
                <a:cs typeface="Baker Signet BT"/>
                <a:sym typeface="Baker Signet BT"/>
              </a:defRPr>
            </a:pPr>
            <a:r>
              <a:rPr>
                <a:solidFill>
                  <a:srgbClr val="0000FF"/>
                </a:solidFill>
                <a:uFill>
                  <a:solidFill>
                    <a:srgbClr val="0000FF"/>
                  </a:solidFill>
                </a:uFill>
                <a:hlinkClick r:id="rId7" invalidUrl="" action="" tgtFrame="" tooltip="" history="1" highlightClick="0" endSnd="0"/>
              </a:rPr>
              <a:t>geoplotlib</a:t>
            </a:r>
            <a:r>
              <a:rPr u="none">
                <a:solidFill>
                  <a:srgbClr val="000000"/>
                </a:solidFill>
                <a:uFillTx/>
              </a:rPr>
              <a:t>  [maps; chloropleth]</a:t>
            </a:r>
            <a:endParaRPr>
              <a:solidFill>
                <a:srgbClr val="000000"/>
              </a:solidFill>
            </a:endParaRPr>
          </a:p>
          <a:p>
            <a:pPr marL="457200" indent="-317500" algn="l" defTabSz="457200">
              <a:buClr>
                <a:srgbClr val="0088CC"/>
              </a:buClr>
              <a:buSzPct val="100000"/>
              <a:buFont typeface="Helvetica Neue"/>
              <a:buChar char="•"/>
              <a:defRPr sz="2500" u="sng">
                <a:solidFill>
                  <a:srgbClr val="F06292"/>
                </a:solidFill>
                <a:uFill>
                  <a:solidFill>
                    <a:srgbClr val="F06292"/>
                  </a:solidFill>
                </a:uFill>
                <a:latin typeface="Baker Signet BT"/>
                <a:ea typeface="Baker Signet BT"/>
                <a:cs typeface="Baker Signet BT"/>
                <a:sym typeface="Baker Signet BT"/>
              </a:defRPr>
            </a:pPr>
            <a:r>
              <a:rPr>
                <a:solidFill>
                  <a:srgbClr val="0000FF"/>
                </a:solidFill>
                <a:uFill>
                  <a:solidFill>
                    <a:srgbClr val="0000FF"/>
                  </a:solidFill>
                </a:uFill>
                <a:hlinkClick r:id="rId8" invalidUrl="" action="" tgtFrame="" tooltip="" history="1" highlightClick="0" endSnd="0"/>
              </a:rPr>
              <a:t>gleam</a:t>
            </a:r>
            <a:r>
              <a:rPr u="none">
                <a:solidFill>
                  <a:srgbClr val="000000"/>
                </a:solidFill>
                <a:uFillTx/>
              </a:rPr>
              <a:t>         Other projects</a:t>
            </a:r>
            <a:endParaRPr>
              <a:solidFill>
                <a:srgbClr val="000000"/>
              </a:solidFill>
            </a:endParaRPr>
          </a:p>
          <a:p>
            <a:pPr marL="457200" indent="-317500" algn="l" defTabSz="457200">
              <a:buClr>
                <a:srgbClr val="0088CC"/>
              </a:buClr>
              <a:buSzPct val="100000"/>
              <a:buFont typeface="Helvetica Neue"/>
              <a:buChar char="•"/>
              <a:defRPr sz="2500" u="sng">
                <a:solidFill>
                  <a:srgbClr val="F06292"/>
                </a:solidFill>
                <a:uFill>
                  <a:solidFill>
                    <a:srgbClr val="F06292"/>
                  </a:solidFill>
                </a:uFill>
                <a:latin typeface="Baker Signet BT"/>
                <a:ea typeface="Baker Signet BT"/>
                <a:cs typeface="Baker Signet BT"/>
                <a:sym typeface="Baker Signet BT"/>
              </a:defRPr>
            </a:pPr>
            <a:r>
              <a:rPr>
                <a:solidFill>
                  <a:srgbClr val="0000FF"/>
                </a:solidFill>
                <a:uFill>
                  <a:solidFill>
                    <a:srgbClr val="0000FF"/>
                  </a:solidFill>
                </a:uFill>
                <a:hlinkClick r:id="rId9" invalidUrl="" action="" tgtFrame="" tooltip="" history="1" highlightClick="0" endSnd="0"/>
              </a:rPr>
              <a:t>missingno</a:t>
            </a:r>
            <a:endParaRPr>
              <a:solidFill>
                <a:srgbClr val="000000"/>
              </a:solidFill>
            </a:endParaRPr>
          </a:p>
          <a:p>
            <a:pPr marL="457200" indent="-317500" algn="l" defTabSz="457200">
              <a:buClr>
                <a:srgbClr val="0088CC"/>
              </a:buClr>
              <a:buSzPct val="100000"/>
              <a:buFont typeface="Helvetica Neue"/>
              <a:buChar char="•"/>
              <a:defRPr sz="2500" u="sng">
                <a:solidFill>
                  <a:srgbClr val="F06292"/>
                </a:solidFill>
                <a:uFill>
                  <a:solidFill>
                    <a:srgbClr val="F06292"/>
                  </a:solidFill>
                </a:uFill>
                <a:latin typeface="Baker Signet BT"/>
                <a:ea typeface="Baker Signet BT"/>
                <a:cs typeface="Baker Signet BT"/>
                <a:sym typeface="Baker Signet BT"/>
              </a:defRPr>
            </a:pPr>
            <a:r>
              <a:rPr>
                <a:solidFill>
                  <a:srgbClr val="0000FF"/>
                </a:solidFill>
                <a:uFill>
                  <a:solidFill>
                    <a:srgbClr val="0000FF"/>
                  </a:solidFill>
                </a:uFill>
                <a:hlinkClick r:id="rId10" invalidUrl="" action="" tgtFrame="" tooltip="" history="1" highlightClick="0" endSnd="0"/>
              </a:rPr>
              <a:t>leather</a:t>
            </a:r>
            <a:endParaRPr>
              <a:solidFill>
                <a:srgbClr val="000000"/>
              </a:solidFill>
            </a:endParaRPr>
          </a:p>
          <a:p>
            <a:pPr marL="457200" indent="-317500" algn="l" defTabSz="457200">
              <a:buClr>
                <a:srgbClr val="0088CC"/>
              </a:buClr>
              <a:buSzPct val="100000"/>
              <a:buFont typeface="Helvetica Neue"/>
              <a:buChar char="•"/>
              <a:defRPr sz="2500" u="sng">
                <a:solidFill>
                  <a:srgbClr val="0088CC"/>
                </a:solidFill>
                <a:latin typeface="Baker Signet BT"/>
                <a:ea typeface="Baker Signet BT"/>
                <a:cs typeface="Baker Signet BT"/>
                <a:sym typeface="Baker Signet BT"/>
              </a:defRPr>
            </a:pPr>
            <a:r>
              <a:rPr>
                <a:solidFill>
                  <a:srgbClr val="0000FF"/>
                </a:solidFill>
                <a:uFill>
                  <a:solidFill>
                    <a:srgbClr val="0000FF"/>
                  </a:solidFill>
                </a:uFill>
                <a:hlinkClick r:id="rId11" invalidUrl="" action="" tgtFrame="" tooltip="" history="1" highlightClick="0" endSnd="0"/>
              </a:rPr>
              <a:t>basemap (for geographic data)</a:t>
            </a:r>
            <a:r>
              <a:rPr u="none">
                <a:solidFill>
                  <a:srgbClr val="000000"/>
                </a:solidFill>
              </a:rPr>
              <a:t> [requires installing base map library; pillow (but not PIL) </a:t>
            </a:r>
            <a:r>
              <a:rPr>
                <a:solidFill>
                  <a:srgbClr val="0000FF"/>
                </a:solidFill>
                <a:uFill>
                  <a:solidFill>
                    <a:srgbClr val="0000FF"/>
                  </a:solidFill>
                </a:uFill>
                <a:hlinkClick r:id="rId12" invalidUrl="" action="" tgtFrame="" tooltip="" history="1" highlightClick="0" endSnd="0"/>
              </a:rPr>
              <a:t>https://pillow.readthedocs.io/en/stable/installation.html</a:t>
            </a:r>
            <a:endParaRPr>
              <a:solidFill>
                <a:srgbClr val="000000"/>
              </a:solidFill>
            </a:endParaRPr>
          </a:p>
          <a:p>
            <a:pPr marL="457200" indent="-317500" algn="l" defTabSz="457200">
              <a:buClr>
                <a:srgbClr val="0088CC"/>
              </a:buClr>
              <a:buSzPct val="100000"/>
              <a:buFont typeface="Helvetica Neue"/>
              <a:buChar char="•"/>
              <a:defRPr sz="2500">
                <a:solidFill>
                  <a:srgbClr val="000000"/>
                </a:solidFill>
                <a:latin typeface="Baker Signet BT"/>
                <a:ea typeface="Baker Signet BT"/>
                <a:cs typeface="Baker Signet BT"/>
                <a:sym typeface="Baker Signet BT"/>
              </a:defRPr>
            </a:pPr>
          </a:p>
          <a:p>
            <a:pPr algn="l" defTabSz="457200">
              <a:defRPr sz="2500">
                <a:solidFill>
                  <a:srgbClr val="000000"/>
                </a:solidFill>
                <a:latin typeface="Baker Signet BT"/>
                <a:ea typeface="Baker Signet BT"/>
                <a:cs typeface="Baker Signet BT"/>
                <a:sym typeface="Baker Signet BT"/>
              </a:defRPr>
            </a:pPr>
            <a:r>
              <a:t>Another great tool of particular value is the JavaScript-oriented d3.js library. Check out Mike Bostock’s </a:t>
            </a:r>
            <a:r>
              <a:rPr u="sng">
                <a:solidFill>
                  <a:srgbClr val="0000FF"/>
                </a:solidFill>
                <a:uFill>
                  <a:solidFill>
                    <a:srgbClr val="0000FF"/>
                  </a:solidFill>
                </a:uFill>
                <a:hlinkClick r:id="rId13" invalidUrl="" action="" tgtFrame="" tooltip="" history="1" highlightClick="0" endSnd="0"/>
              </a:rPr>
              <a:t>Data-Driven Documents</a:t>
            </a:r>
            <a:r>
              <a:t> homepage and on GitHub. By saving your analyzed  and processed data; it’s easy to stream them into a file to be read later by a website calling the d3.js library.</a:t>
            </a:r>
          </a:p>
          <a:p>
            <a:pPr algn="l" defTabSz="457200">
              <a:defRPr sz="2500">
                <a:solidFill>
                  <a:srgbClr val="000000"/>
                </a:solidFill>
                <a:latin typeface="Baker Signet BT"/>
                <a:ea typeface="Baker Signet BT"/>
                <a:cs typeface="Baker Signet BT"/>
                <a:sym typeface="Baker Signet BT"/>
              </a:defRPr>
            </a:pPr>
          </a:p>
          <a:p>
            <a:pPr algn="l" defTabSz="457200">
              <a:defRPr sz="2500">
                <a:solidFill>
                  <a:srgbClr val="000000"/>
                </a:solidFill>
                <a:latin typeface="Baker Signet BT"/>
                <a:ea typeface="Baker Signet BT"/>
                <a:cs typeface="Baker Signet BT"/>
                <a:sym typeface="Baker Signet BT"/>
              </a:defRPr>
            </a:pPr>
            <a:r>
              <a:t>Commercial products - Tableau is very popular.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Overview of a process"/>
          <p:cNvSpPr txBox="1"/>
          <p:nvPr>
            <p:ph type="title"/>
          </p:nvPr>
        </p:nvSpPr>
        <p:spPr>
          <a:prstGeom prst="rect">
            <a:avLst/>
          </a:prstGeom>
        </p:spPr>
        <p:txBody>
          <a:bodyPr/>
          <a:lstStyle>
            <a:lvl1pPr defTabSz="543305">
              <a:spcBef>
                <a:spcPts val="1400"/>
              </a:spcBef>
              <a:defRPr sz="7161"/>
            </a:lvl1pPr>
          </a:lstStyle>
          <a:p>
            <a:pPr/>
            <a:r>
              <a:t>Overview of a process</a:t>
            </a:r>
          </a:p>
        </p:txBody>
      </p:sp>
      <p:sp>
        <p:nvSpPr>
          <p:cNvPr id="193" name="Slide Number"/>
          <p:cNvSpPr txBox="1"/>
          <p:nvPr>
            <p:ph type="sldNum" sz="quarter" idx="2"/>
          </p:nvPr>
        </p:nvSpPr>
        <p:spPr>
          <a:xfrm>
            <a:off x="12725793" y="9258300"/>
            <a:ext cx="21511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6" name="datavis1.jpg"/>
          <p:cNvGrpSpPr/>
          <p:nvPr/>
        </p:nvGrpSpPr>
        <p:grpSpPr>
          <a:xfrm>
            <a:off x="1177924" y="2120455"/>
            <a:ext cx="10648952" cy="7112890"/>
            <a:chOff x="0" y="0"/>
            <a:chExt cx="10648950" cy="7112889"/>
          </a:xfrm>
        </p:grpSpPr>
        <p:pic>
          <p:nvPicPr>
            <p:cNvPr id="195" name="datavis1.jpg" descr="datavis1.jpg"/>
            <p:cNvPicPr>
              <a:picLocks noChangeAspect="1"/>
            </p:cNvPicPr>
            <p:nvPr/>
          </p:nvPicPr>
          <p:blipFill>
            <a:blip r:embed="rId2">
              <a:extLst/>
            </a:blip>
            <a:stretch>
              <a:fillRect/>
            </a:stretch>
          </p:blipFill>
          <p:spPr>
            <a:xfrm>
              <a:off x="126999" y="88900"/>
              <a:ext cx="10394952" cy="6782690"/>
            </a:xfrm>
            <a:prstGeom prst="rect">
              <a:avLst/>
            </a:prstGeom>
            <a:ln>
              <a:noFill/>
            </a:ln>
            <a:effectLst/>
          </p:spPr>
        </p:pic>
        <p:pic>
          <p:nvPicPr>
            <p:cNvPr id="194" name="datavis1.jpg" descr="datavis1.jpg"/>
            <p:cNvPicPr>
              <a:picLocks noChangeAspect="0"/>
            </p:cNvPicPr>
            <p:nvPr/>
          </p:nvPicPr>
          <p:blipFill>
            <a:blip r:embed="rId3">
              <a:extLst/>
            </a:blip>
            <a:stretch>
              <a:fillRect/>
            </a:stretch>
          </p:blipFill>
          <p:spPr>
            <a:xfrm>
              <a:off x="0" y="0"/>
              <a:ext cx="10648951" cy="7112890"/>
            </a:xfrm>
            <a:prstGeom prst="rect">
              <a:avLst/>
            </a:prstGeom>
            <a:effectLst/>
          </p:spPr>
        </p:pic>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Overview example"/>
          <p:cNvSpPr txBox="1"/>
          <p:nvPr>
            <p:ph type="title"/>
          </p:nvPr>
        </p:nvSpPr>
        <p:spPr>
          <a:prstGeom prst="rect">
            <a:avLst/>
          </a:prstGeom>
        </p:spPr>
        <p:txBody>
          <a:bodyPr/>
          <a:lstStyle>
            <a:lvl1pPr defTabSz="543305">
              <a:spcBef>
                <a:spcPts val="1400"/>
              </a:spcBef>
              <a:defRPr sz="7161"/>
            </a:lvl1pPr>
          </a:lstStyle>
          <a:p>
            <a:pPr/>
            <a:r>
              <a:t>Overview example</a:t>
            </a:r>
          </a:p>
        </p:txBody>
      </p:sp>
      <p:sp>
        <p:nvSpPr>
          <p:cNvPr id="199" name="Using matplotlib as a the first example, let’s say your data are stored in a .csv file ... and that you’ve already checked for missing values, NaN, and values that are within range and domain, and that you know the data types of each of the columns &amp; rows (whew!)."/>
          <p:cNvSpPr txBox="1"/>
          <p:nvPr>
            <p:ph type="body" sz="half" idx="1"/>
          </p:nvPr>
        </p:nvSpPr>
        <p:spPr>
          <a:xfrm>
            <a:off x="508000" y="2290233"/>
            <a:ext cx="11988800" cy="2770188"/>
          </a:xfrm>
          <a:prstGeom prst="rect">
            <a:avLst/>
          </a:prstGeom>
        </p:spPr>
        <p:txBody>
          <a:bodyPr/>
          <a:lstStyle/>
          <a:p>
            <a:pPr/>
            <a:r>
              <a:t>Using matplotlib as a the first example, let’s say your data are stored in a .csv file ... and that you’ve already checked for missing values, NaN, and values that are within range and domain, and that you know the data types of each of the columns &amp; rows (whew!).</a:t>
            </a:r>
          </a:p>
        </p:txBody>
      </p:sp>
      <p:sp>
        <p:nvSpPr>
          <p:cNvPr id="200" name="Slide Number"/>
          <p:cNvSpPr txBox="1"/>
          <p:nvPr>
            <p:ph type="sldNum" sz="quarter" idx="2"/>
          </p:nvPr>
        </p:nvSpPr>
        <p:spPr>
          <a:xfrm>
            <a:off x="12722478" y="9258300"/>
            <a:ext cx="221743"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03" name="What data structure will hold your data?  List? dictionary, NymPy array, other?"/>
          <p:cNvGrpSpPr/>
          <p:nvPr/>
        </p:nvGrpSpPr>
        <p:grpSpPr>
          <a:xfrm>
            <a:off x="661020" y="5493651"/>
            <a:ext cx="2668809" cy="1534898"/>
            <a:chOff x="0" y="0"/>
            <a:chExt cx="2668807" cy="1534896"/>
          </a:xfrm>
        </p:grpSpPr>
        <p:sp>
          <p:nvSpPr>
            <p:cNvPr id="201" name="Rounded Rectangle"/>
            <p:cNvSpPr/>
            <p:nvPr/>
          </p:nvSpPr>
          <p:spPr>
            <a:xfrm>
              <a:off x="0" y="0"/>
              <a:ext cx="2668808" cy="1534897"/>
            </a:xfrm>
            <a:prstGeom prst="roundRect">
              <a:avLst>
                <a:gd name="adj" fmla="val 13874"/>
              </a:avLst>
            </a:prstGeom>
            <a:solidFill>
              <a:srgbClr val="FFFFFF"/>
            </a:solidFill>
            <a:ln w="12700" cap="flat">
              <a:solidFill>
                <a:srgbClr val="212D74"/>
              </a:solidFill>
              <a:prstDash val="solid"/>
              <a:round/>
            </a:ln>
            <a:effectLst/>
          </p:spPr>
          <p:txBody>
            <a:bodyPr wrap="square" lIns="0" tIns="0" rIns="0" bIns="0" numCol="1" anchor="t">
              <a:noAutofit/>
            </a:bodyPr>
            <a:lstStyle/>
            <a:p>
              <a:pPr algn="l" defTabSz="914400">
                <a:defRPr sz="1400">
                  <a:solidFill>
                    <a:srgbClr val="2A3990"/>
                  </a:solidFill>
                  <a:latin typeface="Arial"/>
                  <a:ea typeface="Arial"/>
                  <a:cs typeface="Arial"/>
                  <a:sym typeface="Arial"/>
                </a:defRPr>
              </a:pPr>
            </a:p>
          </p:txBody>
        </p:sp>
        <p:sp>
          <p:nvSpPr>
            <p:cNvPr id="202" name="What data structure will hold your data?  List? dictionary, NymPy array, other?"/>
            <p:cNvSpPr txBox="1"/>
            <p:nvPr/>
          </p:nvSpPr>
          <p:spPr>
            <a:xfrm>
              <a:off x="62371" y="62371"/>
              <a:ext cx="2544066" cy="121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t">
              <a:noAutofit/>
            </a:bodyPr>
            <a:lstStyle>
              <a:lvl1pPr algn="l" defTabSz="914400">
                <a:defRPr sz="1400">
                  <a:solidFill>
                    <a:srgbClr val="2A3990"/>
                  </a:solidFill>
                  <a:latin typeface="Arial"/>
                  <a:ea typeface="Arial"/>
                  <a:cs typeface="Arial"/>
                  <a:sym typeface="Arial"/>
                </a:defRPr>
              </a:lvl1pPr>
            </a:lstStyle>
            <a:p>
              <a:pPr/>
              <a:r>
                <a:t>What data structure will hold your data?  List? dictionary, NymPy array, other?</a:t>
              </a:r>
            </a:p>
          </p:txBody>
        </p:sp>
      </p:grpSp>
      <p:grpSp>
        <p:nvGrpSpPr>
          <p:cNvPr id="206" name="Linear? Box plot? Heatmap? There are lots of visualization ideas.  Combine this with graphic design issues."/>
          <p:cNvGrpSpPr/>
          <p:nvPr/>
        </p:nvGrpSpPr>
        <p:grpSpPr>
          <a:xfrm>
            <a:off x="3148249" y="6093354"/>
            <a:ext cx="2668809" cy="1534897"/>
            <a:chOff x="0" y="0"/>
            <a:chExt cx="2668807" cy="1534896"/>
          </a:xfrm>
        </p:grpSpPr>
        <p:sp>
          <p:nvSpPr>
            <p:cNvPr id="204" name="Rounded Rectangle"/>
            <p:cNvSpPr/>
            <p:nvPr/>
          </p:nvSpPr>
          <p:spPr>
            <a:xfrm>
              <a:off x="0" y="0"/>
              <a:ext cx="2668808" cy="1534897"/>
            </a:xfrm>
            <a:prstGeom prst="roundRect">
              <a:avLst>
                <a:gd name="adj" fmla="val 13874"/>
              </a:avLst>
            </a:prstGeom>
            <a:solidFill>
              <a:srgbClr val="FFFFFF"/>
            </a:solidFill>
            <a:ln w="12700" cap="flat">
              <a:solidFill>
                <a:srgbClr val="212D74"/>
              </a:solidFill>
              <a:prstDash val="solid"/>
              <a:round/>
            </a:ln>
            <a:effectLst/>
          </p:spPr>
          <p:txBody>
            <a:bodyPr wrap="square" lIns="0" tIns="0" rIns="0" bIns="0" numCol="1" anchor="t">
              <a:noAutofit/>
            </a:bodyPr>
            <a:lstStyle/>
            <a:p>
              <a:pPr algn="l" defTabSz="914400">
                <a:defRPr sz="1400">
                  <a:solidFill>
                    <a:srgbClr val="2A3990"/>
                  </a:solidFill>
                  <a:latin typeface="Arial"/>
                  <a:ea typeface="Arial"/>
                  <a:cs typeface="Arial"/>
                  <a:sym typeface="Arial"/>
                </a:defRPr>
              </a:pPr>
            </a:p>
          </p:txBody>
        </p:sp>
        <p:sp>
          <p:nvSpPr>
            <p:cNvPr id="205" name="Linear? Box plot? Heatmap? There are lots of visualization ideas.  Combine this with graphic design issues."/>
            <p:cNvSpPr txBox="1"/>
            <p:nvPr/>
          </p:nvSpPr>
          <p:spPr>
            <a:xfrm>
              <a:off x="62371" y="62371"/>
              <a:ext cx="2544066" cy="1441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t">
              <a:noAutofit/>
            </a:bodyPr>
            <a:lstStyle/>
            <a:p>
              <a:pPr algn="l" defTabSz="914400">
                <a:defRPr sz="1400">
                  <a:solidFill>
                    <a:srgbClr val="2A3990"/>
                  </a:solidFill>
                  <a:latin typeface="Arial"/>
                  <a:ea typeface="Arial"/>
                  <a:cs typeface="Arial"/>
                  <a:sym typeface="Arial"/>
                </a:defRPr>
              </a:pPr>
              <a:r>
                <a:t>Linear? Box plot? Heatmap? There are </a:t>
              </a:r>
              <a:r>
                <a:rPr i="1"/>
                <a:t>lots</a:t>
              </a:r>
              <a:r>
                <a:t> of visualization ideas.  Combine this with graphic design issues.</a:t>
              </a:r>
            </a:p>
          </p:txBody>
        </p:sp>
      </p:grpSp>
      <p:grpSp>
        <p:nvGrpSpPr>
          <p:cNvPr id="209" name="Color scheme (complementary, tritonic, analogous, etc.); visual elements (line, circle, spacing, size, placement, etc.  Perhaps create a dictionary or list  to hold these data."/>
          <p:cNvGrpSpPr/>
          <p:nvPr/>
        </p:nvGrpSpPr>
        <p:grpSpPr>
          <a:xfrm>
            <a:off x="5698133" y="5525070"/>
            <a:ext cx="3617460" cy="1781357"/>
            <a:chOff x="0" y="0"/>
            <a:chExt cx="3617458" cy="1781356"/>
          </a:xfrm>
        </p:grpSpPr>
        <p:sp>
          <p:nvSpPr>
            <p:cNvPr id="207" name="Rounded Rectangle"/>
            <p:cNvSpPr/>
            <p:nvPr/>
          </p:nvSpPr>
          <p:spPr>
            <a:xfrm>
              <a:off x="0" y="0"/>
              <a:ext cx="3617459" cy="1579431"/>
            </a:xfrm>
            <a:prstGeom prst="roundRect">
              <a:avLst>
                <a:gd name="adj" fmla="val 13874"/>
              </a:avLst>
            </a:prstGeom>
            <a:solidFill>
              <a:srgbClr val="FFFFFF"/>
            </a:solidFill>
            <a:ln w="12700" cap="flat">
              <a:solidFill>
                <a:srgbClr val="212D74"/>
              </a:solidFill>
              <a:prstDash val="solid"/>
              <a:round/>
            </a:ln>
            <a:effectLst/>
          </p:spPr>
          <p:txBody>
            <a:bodyPr wrap="square" lIns="0" tIns="0" rIns="0" bIns="0" numCol="1" anchor="t">
              <a:noAutofit/>
            </a:bodyPr>
            <a:lstStyle/>
            <a:p>
              <a:pPr algn="l" defTabSz="914400">
                <a:defRPr sz="1400">
                  <a:solidFill>
                    <a:srgbClr val="2A3990"/>
                  </a:solidFill>
                  <a:latin typeface="Arial"/>
                  <a:ea typeface="Arial"/>
                  <a:cs typeface="Arial"/>
                  <a:sym typeface="Arial"/>
                </a:defRPr>
              </a:pPr>
            </a:p>
          </p:txBody>
        </p:sp>
        <p:sp>
          <p:nvSpPr>
            <p:cNvPr id="208" name="Color scheme (complementary, tritonic, analogous, etc.); visual elements (line, circle, spacing, size, placement, etc.  Perhaps create a dictionary or list  to hold these data."/>
            <p:cNvSpPr txBox="1"/>
            <p:nvPr/>
          </p:nvSpPr>
          <p:spPr>
            <a:xfrm>
              <a:off x="64180" y="64180"/>
              <a:ext cx="3489098" cy="1717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t">
              <a:noAutofit/>
            </a:bodyPr>
            <a:lstStyle>
              <a:lvl1pPr algn="l" defTabSz="914400">
                <a:defRPr sz="1400">
                  <a:solidFill>
                    <a:srgbClr val="2A3990"/>
                  </a:solidFill>
                  <a:latin typeface="Arial"/>
                  <a:ea typeface="Arial"/>
                  <a:cs typeface="Arial"/>
                  <a:sym typeface="Arial"/>
                </a:defRPr>
              </a:lvl1pPr>
            </a:lstStyle>
            <a:p>
              <a:pPr/>
              <a:r>
                <a:t>Color scheme (complementary, tritonic, analogous, etc.); visual elements (line, circle, spacing, size, placement, etc.  Perhaps create a dictionary or list  to hold these data.</a:t>
              </a:r>
            </a:p>
          </p:txBody>
        </p:sp>
      </p:grpSp>
      <p:sp>
        <p:nvSpPr>
          <p:cNvPr id="210" name="Know your data"/>
          <p:cNvSpPr txBox="1"/>
          <p:nvPr/>
        </p:nvSpPr>
        <p:spPr>
          <a:xfrm>
            <a:off x="587265" y="7048656"/>
            <a:ext cx="254538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a:latin typeface="Ernestine Pro"/>
                <a:ea typeface="Ernestine Pro"/>
                <a:cs typeface="Ernestine Pro"/>
                <a:sym typeface="Ernestine Pro"/>
              </a:defRPr>
            </a:lvl1pPr>
          </a:lstStyle>
          <a:p>
            <a:pPr/>
            <a:r>
              <a:t>Know your data</a:t>
            </a:r>
          </a:p>
        </p:txBody>
      </p:sp>
      <p:sp>
        <p:nvSpPr>
          <p:cNvPr id="211" name="Review EDA and other graphic forms of data"/>
          <p:cNvSpPr txBox="1"/>
          <p:nvPr/>
        </p:nvSpPr>
        <p:spPr>
          <a:xfrm>
            <a:off x="3277218" y="7651666"/>
            <a:ext cx="2813067" cy="120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a:latin typeface="Ernestine Pro"/>
                <a:ea typeface="Ernestine Pro"/>
                <a:cs typeface="Ernestine Pro"/>
                <a:sym typeface="Ernestine Pro"/>
              </a:defRPr>
            </a:lvl1pPr>
          </a:lstStyle>
          <a:p>
            <a:pPr/>
            <a:r>
              <a:t>Review EDA and other graphic forms of data</a:t>
            </a:r>
          </a:p>
        </p:txBody>
      </p:sp>
      <p:sp>
        <p:nvSpPr>
          <p:cNvPr id="212" name="Learn about the aesthetics of data; the graphic vocabulary of designing data"/>
          <p:cNvSpPr txBox="1"/>
          <p:nvPr/>
        </p:nvSpPr>
        <p:spPr>
          <a:xfrm>
            <a:off x="6100329" y="7138666"/>
            <a:ext cx="2813068" cy="194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a:latin typeface="Ernestine Pro"/>
                <a:ea typeface="Ernestine Pro"/>
                <a:cs typeface="Ernestine Pro"/>
                <a:sym typeface="Ernestine Pro"/>
              </a:defRPr>
            </a:lvl1pPr>
          </a:lstStyle>
          <a:p>
            <a:pPr/>
            <a:r>
              <a:t>Learn about the aesthetics of data; the graphic vocabulary of designing data</a:t>
            </a:r>
          </a:p>
        </p:txBody>
      </p:sp>
      <p:grpSp>
        <p:nvGrpSpPr>
          <p:cNvPr id="215" name="Color scheme (complementary, tritonic, analogous, etc.); visual elements (line, circle, spacing, size, placement, etc.  Perhaps create a dictionary or list  to hold these data."/>
          <p:cNvGrpSpPr/>
          <p:nvPr/>
        </p:nvGrpSpPr>
        <p:grpSpPr>
          <a:xfrm>
            <a:off x="9196669" y="6093354"/>
            <a:ext cx="3466569" cy="1707053"/>
            <a:chOff x="0" y="0"/>
            <a:chExt cx="3466567" cy="1707052"/>
          </a:xfrm>
        </p:grpSpPr>
        <p:sp>
          <p:nvSpPr>
            <p:cNvPr id="213" name="Rounded Rectangle"/>
            <p:cNvSpPr/>
            <p:nvPr/>
          </p:nvSpPr>
          <p:spPr>
            <a:xfrm>
              <a:off x="0" y="0"/>
              <a:ext cx="3466568" cy="1513550"/>
            </a:xfrm>
            <a:prstGeom prst="roundRect">
              <a:avLst>
                <a:gd name="adj" fmla="val 13874"/>
              </a:avLst>
            </a:prstGeom>
            <a:solidFill>
              <a:srgbClr val="FFFFFF"/>
            </a:solidFill>
            <a:ln w="12700" cap="flat">
              <a:solidFill>
                <a:srgbClr val="212D74"/>
              </a:solidFill>
              <a:prstDash val="solid"/>
              <a:round/>
            </a:ln>
            <a:effectLst/>
          </p:spPr>
          <p:txBody>
            <a:bodyPr wrap="square" lIns="0" tIns="0" rIns="0" bIns="0" numCol="1" anchor="t">
              <a:noAutofit/>
            </a:bodyPr>
            <a:lstStyle/>
            <a:p>
              <a:pPr algn="l" defTabSz="914400">
                <a:defRPr sz="1400">
                  <a:solidFill>
                    <a:srgbClr val="2A3990"/>
                  </a:solidFill>
                  <a:latin typeface="Arial"/>
                  <a:ea typeface="Arial"/>
                  <a:cs typeface="Arial"/>
                  <a:sym typeface="Arial"/>
                </a:defRPr>
              </a:pPr>
            </a:p>
          </p:txBody>
        </p:sp>
        <p:sp>
          <p:nvSpPr>
            <p:cNvPr id="214" name="Determine how end-users will interact with your data … use “events” to provide data-on-demand, to drill-down, brush, and other techniques to “communicate” with the data; what claims do the data make?"/>
            <p:cNvSpPr txBox="1"/>
            <p:nvPr/>
          </p:nvSpPr>
          <p:spPr>
            <a:xfrm>
              <a:off x="61503" y="61503"/>
              <a:ext cx="3343562" cy="1645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t">
              <a:noAutofit/>
            </a:bodyPr>
            <a:lstStyle>
              <a:lvl1pPr algn="l" defTabSz="914400">
                <a:defRPr sz="1400">
                  <a:solidFill>
                    <a:srgbClr val="2A3990"/>
                  </a:solidFill>
                  <a:latin typeface="Arial"/>
                  <a:ea typeface="Arial"/>
                  <a:cs typeface="Arial"/>
                  <a:sym typeface="Arial"/>
                </a:defRPr>
              </a:lvl1pPr>
            </a:lstStyle>
            <a:p>
              <a:pPr/>
              <a:r>
                <a:t>Determine how end-users will interact with your data … use “events” to provide data-on-demand, to drill-down, brush, and other techniques to “communicate” with the data; what claims do the data make?</a:t>
              </a:r>
            </a:p>
          </p:txBody>
        </p:sp>
      </p:grpSp>
      <p:sp>
        <p:nvSpPr>
          <p:cNvPr id="216" name="Interactivity"/>
          <p:cNvSpPr txBox="1"/>
          <p:nvPr/>
        </p:nvSpPr>
        <p:spPr>
          <a:xfrm>
            <a:off x="9354086" y="7629733"/>
            <a:ext cx="2813068"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a:latin typeface="Ernestine Pro"/>
                <a:ea typeface="Ernestine Pro"/>
                <a:cs typeface="Ernestine Pro"/>
                <a:sym typeface="Ernestine Pro"/>
              </a:defRPr>
            </a:lvl1pPr>
          </a:lstStyle>
          <a:p>
            <a:pPr/>
            <a:r>
              <a:t>Interactivity</a:t>
            </a:r>
          </a:p>
        </p:txBody>
      </p:sp>
      <p:sp>
        <p:nvSpPr>
          <p:cNvPr id="217" name="EDA = Exploratory Data Analysis"/>
          <p:cNvSpPr txBox="1"/>
          <p:nvPr/>
        </p:nvSpPr>
        <p:spPr>
          <a:xfrm>
            <a:off x="2894524" y="9302750"/>
            <a:ext cx="2638655" cy="29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sz="1200">
                <a:solidFill>
                  <a:srgbClr val="000000"/>
                </a:solidFill>
                <a:latin typeface="Ernestine Pro"/>
                <a:ea typeface="Ernestine Pro"/>
                <a:cs typeface="Ernestine Pro"/>
                <a:sym typeface="Ernestine Pro"/>
              </a:defRPr>
            </a:lvl1pPr>
          </a:lstStyle>
          <a:p>
            <a:pPr/>
            <a:r>
              <a:t>EDA = Exploratory Data Analysis</a:t>
            </a:r>
          </a:p>
        </p:txBody>
      </p:sp>
      <p:sp>
        <p:nvSpPr>
          <p:cNvPr id="218" name="Line"/>
          <p:cNvSpPr/>
          <p:nvPr/>
        </p:nvSpPr>
        <p:spPr>
          <a:xfrm>
            <a:off x="786999" y="5292745"/>
            <a:ext cx="11430802" cy="1"/>
          </a:xfrm>
          <a:prstGeom prst="line">
            <a:avLst/>
          </a:prstGeom>
          <a:ln w="25400">
            <a:solidFill>
              <a:srgbClr val="414141"/>
            </a:solidFill>
            <a:miter lim="400000"/>
            <a:tailEnd type="triangle"/>
          </a:ln>
        </p:spPr>
        <p:txBody>
          <a:bodyPr lIns="50800" tIns="50800" rIns="50800" bIns="50800" anchor="ctr"/>
          <a:lstStyle/>
          <a:p>
            <a:pPr>
              <a:defRPr sz="3200"/>
            </a:pP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